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60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70" r:id="rId12"/>
    <p:sldId id="271" r:id="rId13"/>
    <p:sldId id="272" r:id="rId14"/>
    <p:sldId id="273" r:id="rId15"/>
    <p:sldId id="268" r:id="rId16"/>
    <p:sldId id="274" r:id="rId17"/>
    <p:sldId id="275" r:id="rId18"/>
    <p:sldId id="276" r:id="rId19"/>
    <p:sldId id="277" r:id="rId20"/>
    <p:sldId id="269" r:id="rId21"/>
    <p:sldId id="278" r:id="rId22"/>
    <p:sldId id="280" r:id="rId23"/>
    <p:sldId id="281" r:id="rId24"/>
    <p:sldId id="284" r:id="rId25"/>
    <p:sldId id="267" r:id="rId26"/>
    <p:sldId id="279" r:id="rId27"/>
    <p:sldId id="283" r:id="rId28"/>
    <p:sldId id="282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164"/>
    <a:srgbClr val="E30613"/>
    <a:srgbClr val="0C7FBE"/>
    <a:srgbClr val="E8F7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1"/>
    <p:restoredTop sz="94694"/>
  </p:normalViewPr>
  <p:slideViewPr>
    <p:cSldViewPr snapToGrid="0">
      <p:cViewPr varScale="1">
        <p:scale>
          <a:sx n="152" d="100"/>
          <a:sy n="152" d="100"/>
        </p:scale>
        <p:origin x="852" y="-138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D0EC4-21B1-5142-8922-4751379924D1}" type="datetimeFigureOut">
              <a:rPr lang="de-DE" smtClean="0"/>
              <a:t>17.04.2025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5E484-9863-0B45-A1BB-A045E193B8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1122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5E484-9863-0B45-A1BB-A045E193B8B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379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5E484-9863-0B45-A1BB-A045E193B8B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6934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6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jpeg"/><Relationship Id="rId2" Type="http://schemas.openxmlformats.org/officeDocument/2006/relationships/image" Target="../media/image5.png"/><Relationship Id="rId16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jpe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emf"/><Relationship Id="rId7" Type="http://schemas.openxmlformats.org/officeDocument/2006/relationships/image" Target="../media/image6.sv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Relationship Id="rId9" Type="http://schemas.openxmlformats.org/officeDocument/2006/relationships/image" Target="../media/image34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6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emf"/><Relationship Id="rId7" Type="http://schemas.openxmlformats.org/officeDocument/2006/relationships/image" Target="../media/image6.sv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Relationship Id="rId9" Type="http://schemas.openxmlformats.org/officeDocument/2006/relationships/image" Target="../media/image37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6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emf"/><Relationship Id="rId7" Type="http://schemas.openxmlformats.org/officeDocument/2006/relationships/image" Target="../media/image6.sv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Relationship Id="rId9" Type="http://schemas.openxmlformats.org/officeDocument/2006/relationships/image" Target="../media/image40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6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emf"/><Relationship Id="rId7" Type="http://schemas.openxmlformats.org/officeDocument/2006/relationships/image" Target="../media/image6.sv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Relationship Id="rId9" Type="http://schemas.openxmlformats.org/officeDocument/2006/relationships/image" Target="../media/image4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6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emf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emf"/><Relationship Id="rId7" Type="http://schemas.openxmlformats.org/officeDocument/2006/relationships/image" Target="../media/image4.emf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svg"/><Relationship Id="rId7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Frachtcontainer, draußen, Himmel, Schiff enthält.&#10;&#10;Automatisch generierte Beschreibung">
            <a:extLst>
              <a:ext uri="{FF2B5EF4-FFF2-40B4-BE49-F238E27FC236}">
                <a16:creationId xmlns:a16="http://schemas.microsoft.com/office/drawing/2014/main" id="{639F672F-2194-D66B-48C1-148A95E84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0219765" cy="685800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BCABFBC7-5AD0-0C9C-7014-3815541F42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6000" y="-1"/>
            <a:ext cx="4826000" cy="6858000"/>
          </a:xfrm>
          <a:prstGeom prst="rect">
            <a:avLst/>
          </a:prstGeom>
          <a:effectLst>
            <a:outerShdw blurRad="2540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6" name="Grafik 5" descr="Ein Bild, das Screenshot, Blau, Rechteck, Electric Blue (Farbe) enthält.&#10;&#10;Automatisch generierte Beschreibung">
            <a:extLst>
              <a:ext uri="{FF2B5EF4-FFF2-40B4-BE49-F238E27FC236}">
                <a16:creationId xmlns:a16="http://schemas.microsoft.com/office/drawing/2014/main" id="{C32C2E1F-D2AC-5890-32B2-BC9888C50F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556000" y="3085200"/>
            <a:ext cx="8636000" cy="24765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9397C9C-1419-067B-2304-0D4BA40EA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0000" y="720000"/>
            <a:ext cx="2392680" cy="679704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F25883B0-E866-2419-6080-740A0183E22A}"/>
              </a:ext>
            </a:extLst>
          </p:cNvPr>
          <p:cNvSpPr txBox="1"/>
          <p:nvPr userDrawn="1"/>
        </p:nvSpPr>
        <p:spPr>
          <a:xfrm>
            <a:off x="4014000" y="3654000"/>
            <a:ext cx="747055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4400" cap="all" spc="200" baseline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The </a:t>
            </a:r>
            <a:r>
              <a:rPr lang="de-DE" sz="4400" cap="all" spc="200" baseline="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best</a:t>
            </a:r>
            <a:r>
              <a:rPr lang="de-DE" sz="4400" cap="all" spc="200" baseline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4400" cap="all" spc="200" baseline="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way</a:t>
            </a:r>
            <a:r>
              <a:rPr lang="de-DE" sz="4400" cap="all" spc="200" baseline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: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0A4C035-1ECA-99DE-ADBB-6842DB11B30D}"/>
              </a:ext>
            </a:extLst>
          </p:cNvPr>
          <p:cNvSpPr txBox="1"/>
          <p:nvPr userDrawn="1"/>
        </p:nvSpPr>
        <p:spPr>
          <a:xfrm>
            <a:off x="4014000" y="4253279"/>
            <a:ext cx="7470552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4600" cap="all" spc="200" baseline="0" dirty="0" err="1">
                <a:solidFill>
                  <a:schemeClr val="bg1"/>
                </a:solidFill>
                <a:latin typeface="Franklin Gothic Demi" panose="020B0603020102020204" pitchFamily="34" charset="0"/>
              </a:rPr>
              <a:t>Combining</a:t>
            </a:r>
            <a:r>
              <a:rPr lang="de-DE" sz="4600" cap="all" spc="200" baseline="0" dirty="0">
                <a:solidFill>
                  <a:schemeClr val="bg1"/>
                </a:solidFill>
                <a:latin typeface="Franklin Gothic Demi" panose="020B0603020102020204" pitchFamily="34" charset="0"/>
              </a:rPr>
              <a:t> all </a:t>
            </a:r>
            <a:r>
              <a:rPr lang="de-DE" sz="4600" cap="all" spc="200" baseline="0" dirty="0" err="1">
                <a:solidFill>
                  <a:schemeClr val="bg1"/>
                </a:solidFill>
                <a:latin typeface="Franklin Gothic Demi" panose="020B0603020102020204" pitchFamily="34" charset="0"/>
              </a:rPr>
              <a:t>ways</a:t>
            </a:r>
            <a:r>
              <a:rPr lang="de-DE" sz="4600" cap="all" spc="200" baseline="0" dirty="0">
                <a:solidFill>
                  <a:schemeClr val="bg1"/>
                </a:solidFill>
                <a:latin typeface="Franklin Gothic Demi" panose="020B0603020102020204" pitchFamily="34" charset="0"/>
              </a:rPr>
              <a:t>.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1A381B29-65F1-7DDB-B470-145C928B47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18752" y="6368499"/>
            <a:ext cx="943681" cy="94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50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04_Leiter Profit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>
            <a:extLst>
              <a:ext uri="{FF2B5EF4-FFF2-40B4-BE49-F238E27FC236}">
                <a16:creationId xmlns:a16="http://schemas.microsoft.com/office/drawing/2014/main" id="{1A381B29-65F1-7DDB-B470-145C928B47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8752" y="6368499"/>
            <a:ext cx="943681" cy="943681"/>
          </a:xfrm>
          <a:prstGeom prst="rect">
            <a:avLst/>
          </a:prstGeom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A802D929-E389-1FD3-6F87-37F2DAAE58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543049"/>
            <a:ext cx="10753200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lang="de-DE" sz="2400" b="1" i="0" kern="1200" cap="all" spc="200" baseline="0" dirty="0">
                <a:solidFill>
                  <a:srgbClr val="004164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AF13BAC5-D6A8-8813-A3C5-6C43091E76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912812"/>
            <a:ext cx="10753200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lang="de-DE" sz="2400" kern="1200" cap="all" spc="200" baseline="0" dirty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Subheadline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BF931D31-770B-B08A-C2AB-519ADC51D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09044" y="6498962"/>
            <a:ext cx="1062789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200" spc="50" baseline="0">
                <a:solidFill>
                  <a:srgbClr val="004164"/>
                </a:solidFill>
                <a:latin typeface="Franklin Gothic Book" panose="020B0503020102020204" pitchFamily="34" charset="0"/>
              </a:defRPr>
            </a:lvl1pPr>
          </a:lstStyle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886626B4-9E99-EB18-33A6-5F120109F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81439" y="6498962"/>
            <a:ext cx="1062789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200" baseline="0">
                <a:solidFill>
                  <a:srgbClr val="004164"/>
                </a:solidFill>
                <a:latin typeface="Franklin Gothic Book" panose="020B0503020102020204" pitchFamily="34" charset="0"/>
              </a:defRPr>
            </a:lvl1pPr>
          </a:lstStyle>
          <a:p>
            <a:pPr algn="l"/>
            <a:r>
              <a:rPr lang="de-DE" b="1" spc="100" dirty="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91" name="Textplatzhalter 13">
            <a:extLst>
              <a:ext uri="{FF2B5EF4-FFF2-40B4-BE49-F238E27FC236}">
                <a16:creationId xmlns:a16="http://schemas.microsoft.com/office/drawing/2014/main" id="{30BEF689-A628-B298-1308-E409611062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8131" y="5139658"/>
            <a:ext cx="2340000" cy="18466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200" kern="1200" cap="all" spc="100" baseline="0" dirty="0" smtClean="0">
                <a:solidFill>
                  <a:srgbClr val="004164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992A52D-D546-5A02-C915-B5D116D76B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464" y="1439638"/>
            <a:ext cx="1644650" cy="16446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755F2FB-6FE8-A8B0-F6C2-1A24DCACE50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56414" y="1439638"/>
            <a:ext cx="1644650" cy="16446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950498F-DED2-34C0-9265-957568BEE52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37248" y="1439638"/>
            <a:ext cx="1644650" cy="164465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D6A0DDE-5FA5-A9D8-D519-CA27B3C6CFD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73032" y="1439638"/>
            <a:ext cx="1644650" cy="164465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18256E3E-70E4-198C-29EA-22565EA7F4B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19356" y="1618808"/>
            <a:ext cx="1644650" cy="164465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2AD54AD-8BA4-246A-E131-30A55B8E04A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55140" y="1618808"/>
            <a:ext cx="1644650" cy="164465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53EB9A1-407D-2FF6-E15E-4671F9BAD7A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90924" y="1618808"/>
            <a:ext cx="1644650" cy="1644650"/>
          </a:xfrm>
          <a:prstGeom prst="rect">
            <a:avLst/>
          </a:prstGeom>
        </p:spPr>
      </p:pic>
      <p:pic>
        <p:nvPicPr>
          <p:cNvPr id="25" name="Grafik 24" descr="Ein Bild, das Person, Menschliches Gesicht, Kleidung, Formelle Kleidung enthält.&#10;&#10;Automatisch generierte Beschreibung">
            <a:extLst>
              <a:ext uri="{FF2B5EF4-FFF2-40B4-BE49-F238E27FC236}">
                <a16:creationId xmlns:a16="http://schemas.microsoft.com/office/drawing/2014/main" id="{099DE651-CC2D-B7AB-A8B8-DB283FA8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3048" y="3409639"/>
            <a:ext cx="1182511" cy="1550850"/>
          </a:xfrm>
          <a:prstGeom prst="rect">
            <a:avLst/>
          </a:prstGeom>
        </p:spPr>
      </p:pic>
      <p:pic>
        <p:nvPicPr>
          <p:cNvPr id="27" name="Grafik 26" descr="Ein Bild, das Person, Kleidung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310CAB54-0BC2-4455-9524-A091201666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9790" y="3409639"/>
            <a:ext cx="1182511" cy="1550850"/>
          </a:xfrm>
          <a:prstGeom prst="rect">
            <a:avLst/>
          </a:prstGeom>
        </p:spPr>
      </p:pic>
      <p:pic>
        <p:nvPicPr>
          <p:cNvPr id="32" name="Grafik 31" descr="Ein Bild, das Menschliches Gesicht, Person, Lächeln, Kleidung enthält.&#10;&#10;Automatisch generierte Beschreibung">
            <a:extLst>
              <a:ext uri="{FF2B5EF4-FFF2-40B4-BE49-F238E27FC236}">
                <a16:creationId xmlns:a16="http://schemas.microsoft.com/office/drawing/2014/main" id="{52276E4F-FF20-4C98-C7CC-79FD8618A1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4006" y="3409639"/>
            <a:ext cx="1182511" cy="1550850"/>
          </a:xfrm>
          <a:prstGeom prst="rect">
            <a:avLst/>
          </a:prstGeom>
        </p:spPr>
      </p:pic>
      <p:sp>
        <p:nvSpPr>
          <p:cNvPr id="33" name="Textplatzhalter 13">
            <a:extLst>
              <a:ext uri="{FF2B5EF4-FFF2-40B4-BE49-F238E27FC236}">
                <a16:creationId xmlns:a16="http://schemas.microsoft.com/office/drawing/2014/main" id="{70A037C3-34B8-B0BB-CB7F-F11FBD9CCD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8131" y="5359791"/>
            <a:ext cx="2340000" cy="18466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200" kern="1200" cap="all" spc="100" baseline="0" dirty="0" smtClean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Position</a:t>
            </a:r>
          </a:p>
        </p:txBody>
      </p:sp>
      <p:sp>
        <p:nvSpPr>
          <p:cNvPr id="34" name="Textplatzhalter 13">
            <a:extLst>
              <a:ext uri="{FF2B5EF4-FFF2-40B4-BE49-F238E27FC236}">
                <a16:creationId xmlns:a16="http://schemas.microsoft.com/office/drawing/2014/main" id="{97C81CEE-9EA9-A537-B026-93001A5212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131" y="5579923"/>
            <a:ext cx="2340000" cy="18466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200" kern="1200" cap="all" spc="100" baseline="0" dirty="0" smtClean="0">
                <a:solidFill>
                  <a:srgbClr val="0C7FBE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Bereich</a:t>
            </a:r>
          </a:p>
        </p:txBody>
      </p:sp>
      <p:sp>
        <p:nvSpPr>
          <p:cNvPr id="35" name="Textplatzhalter 13">
            <a:extLst>
              <a:ext uri="{FF2B5EF4-FFF2-40B4-BE49-F238E27FC236}">
                <a16:creationId xmlns:a16="http://schemas.microsoft.com/office/drawing/2014/main" id="{61280DE4-7CD4-29F0-D5FF-075D63D23A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83048" y="5139658"/>
            <a:ext cx="1975529" cy="18466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200" kern="1200" cap="all" spc="100" baseline="0" dirty="0" smtClean="0">
                <a:solidFill>
                  <a:srgbClr val="004164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6" name="Textplatzhalter 13">
            <a:extLst>
              <a:ext uri="{FF2B5EF4-FFF2-40B4-BE49-F238E27FC236}">
                <a16:creationId xmlns:a16="http://schemas.microsoft.com/office/drawing/2014/main" id="{F4A8BDA5-5D80-1704-9774-60A167BFB0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83048" y="5359791"/>
            <a:ext cx="1975529" cy="18466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200" kern="1200" cap="all" spc="100" baseline="0" dirty="0" smtClean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Position</a:t>
            </a:r>
          </a:p>
        </p:txBody>
      </p:sp>
      <p:sp>
        <p:nvSpPr>
          <p:cNvPr id="37" name="Textplatzhalter 13">
            <a:extLst>
              <a:ext uri="{FF2B5EF4-FFF2-40B4-BE49-F238E27FC236}">
                <a16:creationId xmlns:a16="http://schemas.microsoft.com/office/drawing/2014/main" id="{F11D3720-6CA7-4D92-37FE-0844CAA609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83048" y="5579923"/>
            <a:ext cx="1975529" cy="18466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200" kern="1200" cap="all" spc="100" baseline="0" dirty="0" smtClean="0">
                <a:solidFill>
                  <a:srgbClr val="E30613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Bereich</a:t>
            </a:r>
          </a:p>
        </p:txBody>
      </p:sp>
      <p:sp>
        <p:nvSpPr>
          <p:cNvPr id="38" name="Textplatzhalter 13">
            <a:extLst>
              <a:ext uri="{FF2B5EF4-FFF2-40B4-BE49-F238E27FC236}">
                <a16:creationId xmlns:a16="http://schemas.microsoft.com/office/drawing/2014/main" id="{38E4D7FA-007B-8D37-3699-705DE27699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64132" y="5139658"/>
            <a:ext cx="2340000" cy="18466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200" kern="1200" cap="all" spc="100" baseline="0" dirty="0" smtClean="0">
                <a:solidFill>
                  <a:srgbClr val="004164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9" name="Textplatzhalter 13">
            <a:extLst>
              <a:ext uri="{FF2B5EF4-FFF2-40B4-BE49-F238E27FC236}">
                <a16:creationId xmlns:a16="http://schemas.microsoft.com/office/drawing/2014/main" id="{1D6A5436-6D98-A495-67DB-60258E10E7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64132" y="5359791"/>
            <a:ext cx="2340000" cy="18466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200" kern="1200" cap="all" spc="100" baseline="0" dirty="0" smtClean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Position</a:t>
            </a:r>
          </a:p>
        </p:txBody>
      </p:sp>
      <p:sp>
        <p:nvSpPr>
          <p:cNvPr id="40" name="Textplatzhalter 13">
            <a:extLst>
              <a:ext uri="{FF2B5EF4-FFF2-40B4-BE49-F238E27FC236}">
                <a16:creationId xmlns:a16="http://schemas.microsoft.com/office/drawing/2014/main" id="{21D35208-F02F-9EE6-576B-A4D3EC67DE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64132" y="5579923"/>
            <a:ext cx="2340000" cy="18466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200" kern="1200" cap="all" spc="100" baseline="0" dirty="0" smtClean="0">
                <a:solidFill>
                  <a:srgbClr val="E30613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Bereich</a:t>
            </a:r>
          </a:p>
        </p:txBody>
      </p:sp>
      <p:sp>
        <p:nvSpPr>
          <p:cNvPr id="41" name="Textplatzhalter 13">
            <a:extLst>
              <a:ext uri="{FF2B5EF4-FFF2-40B4-BE49-F238E27FC236}">
                <a16:creationId xmlns:a16="http://schemas.microsoft.com/office/drawing/2014/main" id="{8A0F2DAE-0FDD-B214-0FCF-BA88C21ECE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99790" y="5139658"/>
            <a:ext cx="2340000" cy="18466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200" kern="1200" cap="all" spc="100" baseline="0" dirty="0" smtClean="0">
                <a:solidFill>
                  <a:srgbClr val="004164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2" name="Textplatzhalter 13">
            <a:extLst>
              <a:ext uri="{FF2B5EF4-FFF2-40B4-BE49-F238E27FC236}">
                <a16:creationId xmlns:a16="http://schemas.microsoft.com/office/drawing/2014/main" id="{9F24FB85-3D5C-CC31-BC61-A5A3F23C5A5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99790" y="5359791"/>
            <a:ext cx="2340000" cy="18466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200" kern="1200" cap="all" spc="100" baseline="0" dirty="0" smtClean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Position</a:t>
            </a:r>
          </a:p>
        </p:txBody>
      </p:sp>
      <p:sp>
        <p:nvSpPr>
          <p:cNvPr id="43" name="Textplatzhalter 13">
            <a:extLst>
              <a:ext uri="{FF2B5EF4-FFF2-40B4-BE49-F238E27FC236}">
                <a16:creationId xmlns:a16="http://schemas.microsoft.com/office/drawing/2014/main" id="{EF1AB115-B6A5-0A70-0EFA-C1F6E7391D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99790" y="5579923"/>
            <a:ext cx="2340000" cy="18466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200" kern="1200" cap="all" spc="100" baseline="0" dirty="0" smtClean="0">
                <a:solidFill>
                  <a:srgbClr val="E30613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Bereich</a:t>
            </a:r>
          </a:p>
        </p:txBody>
      </p:sp>
      <p:pic>
        <p:nvPicPr>
          <p:cNvPr id="47" name="Grafik 46" descr="Ein Bild, das Person, Kleidung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6CC29E97-37FE-FB4B-6948-FC62318A4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22" y="3413500"/>
            <a:ext cx="1182511" cy="15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1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 Haf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5" descr="Ein Bild, das Himmel, draußen, Wolke, Wasser enthält.&#10;&#10;Automatisch generierte Beschreibung">
            <a:extLst>
              <a:ext uri="{FF2B5EF4-FFF2-40B4-BE49-F238E27FC236}">
                <a16:creationId xmlns:a16="http://schemas.microsoft.com/office/drawing/2014/main" id="{32992634-41A0-16EC-27DA-DACC4BFBE6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86"/>
          <a:stretch/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BCABFBC7-5AD0-0C9C-7014-3815541F42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6000" y="-1"/>
            <a:ext cx="4826000" cy="6858000"/>
          </a:xfrm>
          <a:prstGeom prst="rect">
            <a:avLst/>
          </a:prstGeom>
          <a:effectLst>
            <a:outerShdw blurRad="2540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6" name="Grafik 5" descr="Ein Bild, das Screenshot, Blau, Rechteck, Electric Blue (Farbe) enthält.&#10;&#10;Automatisch generierte Beschreibung">
            <a:extLst>
              <a:ext uri="{FF2B5EF4-FFF2-40B4-BE49-F238E27FC236}">
                <a16:creationId xmlns:a16="http://schemas.microsoft.com/office/drawing/2014/main" id="{C32C2E1F-D2AC-5890-32B2-BC9888C50F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556000" y="3085200"/>
            <a:ext cx="8636000" cy="24765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9397C9C-1419-067B-2304-0D4BA40EA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0000" y="720000"/>
            <a:ext cx="2392680" cy="679704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F25883B0-E866-2419-6080-740A0183E22A}"/>
              </a:ext>
            </a:extLst>
          </p:cNvPr>
          <p:cNvSpPr txBox="1"/>
          <p:nvPr userDrawn="1"/>
        </p:nvSpPr>
        <p:spPr>
          <a:xfrm>
            <a:off x="4014000" y="3808252"/>
            <a:ext cx="32158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cap="all" spc="200" baseline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Profit centre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1A381B29-65F1-7DDB-B470-145C928B47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18752" y="6368499"/>
            <a:ext cx="943681" cy="94368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67F2081-33D0-A52C-1C34-9269EEECD4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40108" y="3430954"/>
            <a:ext cx="1644650" cy="164465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38D6C7C-72D9-FF12-34AB-FDDD301FBA1B}"/>
              </a:ext>
            </a:extLst>
          </p:cNvPr>
          <p:cNvSpPr txBox="1"/>
          <p:nvPr userDrawn="1"/>
        </p:nvSpPr>
        <p:spPr>
          <a:xfrm>
            <a:off x="4014000" y="4250549"/>
            <a:ext cx="32158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600" cap="all" spc="200" baseline="0" dirty="0">
                <a:solidFill>
                  <a:schemeClr val="bg1"/>
                </a:solidFill>
                <a:latin typeface="Franklin Gothic Demi" panose="020B0603020102020204" pitchFamily="34" charset="0"/>
              </a:rPr>
              <a:t>Ports</a:t>
            </a:r>
          </a:p>
        </p:txBody>
      </p:sp>
    </p:spTree>
    <p:extLst>
      <p:ext uri="{BB962C8B-B14F-4D97-AF65-F5344CB8AC3E}">
        <p14:creationId xmlns:p14="http://schemas.microsoft.com/office/powerpoint/2010/main" val="2936187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05_Inhalt Haf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>
            <a:extLst>
              <a:ext uri="{FF2B5EF4-FFF2-40B4-BE49-F238E27FC236}">
                <a16:creationId xmlns:a16="http://schemas.microsoft.com/office/drawing/2014/main" id="{BCABFBC7-5AD0-0C9C-7014-3815541F42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66000" y="-1"/>
            <a:ext cx="4826000" cy="6858000"/>
          </a:xfrm>
          <a:prstGeom prst="rect">
            <a:avLst/>
          </a:prstGeom>
          <a:effectLst>
            <a:outerShdw blurRad="2540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1A381B29-65F1-7DDB-B470-145C928B47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8752" y="6368499"/>
            <a:ext cx="943681" cy="943681"/>
          </a:xfrm>
          <a:prstGeom prst="rect">
            <a:avLst/>
          </a:prstGeom>
        </p:spPr>
      </p:pic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D90E1E7B-4AD5-2E36-5A5E-E820C1ACE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7124" y="6498000"/>
            <a:ext cx="1062789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200" spc="50" baseline="0">
                <a:solidFill>
                  <a:srgbClr val="004164"/>
                </a:solidFill>
                <a:latin typeface="Franklin Gothic Book" panose="020B0503020102020204" pitchFamily="34" charset="0"/>
              </a:defRPr>
            </a:lvl1pPr>
          </a:lstStyle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3328552E-EC5B-EECA-E943-E980D96A5E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9519" y="6498000"/>
            <a:ext cx="1062789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200" baseline="0">
                <a:solidFill>
                  <a:srgbClr val="004164"/>
                </a:solidFill>
                <a:latin typeface="Franklin Gothic Book" panose="020B0503020102020204" pitchFamily="34" charset="0"/>
              </a:defRPr>
            </a:lvl1pPr>
          </a:lstStyle>
          <a:p>
            <a:pPr algn="l"/>
            <a:r>
              <a:rPr lang="de-DE" b="1" spc="100" dirty="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C9A714CF-C562-0C34-65B6-3451C7AF85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543049"/>
            <a:ext cx="6120000" cy="332399"/>
          </a:xfrm>
        </p:spPr>
        <p:txBody>
          <a:bodyPr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de-DE" sz="2400" b="1" i="0" kern="1200" cap="all" spc="200" baseline="0" dirty="0">
                <a:solidFill>
                  <a:srgbClr val="004164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D618A7B1-DCE0-B159-80C7-B8FAEB5D1B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912812"/>
            <a:ext cx="6120000" cy="332399"/>
          </a:xfrm>
        </p:spPr>
        <p:txBody>
          <a:bodyPr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de-DE" sz="2400" kern="1200" cap="all" spc="200" baseline="0" dirty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Subheadline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D095238C-BC92-57E0-80A3-15457E4226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710000"/>
            <a:ext cx="6120000" cy="23955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None/>
              <a:defRPr lang="de-DE" sz="1600" kern="1200" baseline="0" dirty="0" smtClean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2C506EA-B8E0-9D50-2A2E-2FCA05E2C8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67312" y="547312"/>
            <a:ext cx="1990027" cy="1990027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5009DDCE-6892-22CB-1E44-EFD637742D9C}"/>
              </a:ext>
            </a:extLst>
          </p:cNvPr>
          <p:cNvSpPr txBox="1"/>
          <p:nvPr userDrawn="1"/>
        </p:nvSpPr>
        <p:spPr>
          <a:xfrm>
            <a:off x="9537204" y="2666840"/>
            <a:ext cx="165024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400" cap="all" spc="200" baseline="0" dirty="0">
                <a:solidFill>
                  <a:srgbClr val="004164"/>
                </a:solidFill>
                <a:latin typeface="Franklin Gothic Demi" panose="020B0603020102020204" pitchFamily="34" charset="0"/>
              </a:rPr>
              <a:t>Ports</a:t>
            </a:r>
          </a:p>
        </p:txBody>
      </p:sp>
    </p:spTree>
    <p:extLst>
      <p:ext uri="{BB962C8B-B14F-4D97-AF65-F5344CB8AC3E}">
        <p14:creationId xmlns:p14="http://schemas.microsoft.com/office/powerpoint/2010/main" val="3777296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 Regionalverkeh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Eisenbahn, draußen, Himmel, Transport enthält.&#10;&#10;Automatisch generierte Beschreibung">
            <a:extLst>
              <a:ext uri="{FF2B5EF4-FFF2-40B4-BE49-F238E27FC236}">
                <a16:creationId xmlns:a16="http://schemas.microsoft.com/office/drawing/2014/main" id="{0AD32B53-D37B-7547-63BC-36ADCCA86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6" y="-2"/>
            <a:ext cx="10309195" cy="687279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BCABFBC7-5AD0-0C9C-7014-3815541F42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6000" y="-1"/>
            <a:ext cx="4826000" cy="6858000"/>
          </a:xfrm>
          <a:prstGeom prst="rect">
            <a:avLst/>
          </a:prstGeom>
          <a:effectLst>
            <a:outerShdw blurRad="2540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6" name="Grafik 5" descr="Ein Bild, das Screenshot, Blau, Rechteck, Electric Blue (Farbe) enthält.&#10;&#10;Automatisch generierte Beschreibung">
            <a:extLst>
              <a:ext uri="{FF2B5EF4-FFF2-40B4-BE49-F238E27FC236}">
                <a16:creationId xmlns:a16="http://schemas.microsoft.com/office/drawing/2014/main" id="{C32C2E1F-D2AC-5890-32B2-BC9888C50F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556000" y="3085200"/>
            <a:ext cx="8636000" cy="24765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9397C9C-1419-067B-2304-0D4BA40EA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0000" y="720000"/>
            <a:ext cx="2392680" cy="679704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F25883B0-E866-2419-6080-740A0183E22A}"/>
              </a:ext>
            </a:extLst>
          </p:cNvPr>
          <p:cNvSpPr txBox="1"/>
          <p:nvPr userDrawn="1"/>
        </p:nvSpPr>
        <p:spPr>
          <a:xfrm>
            <a:off x="4014000" y="3808252"/>
            <a:ext cx="48861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cap="all" spc="200" baseline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Profit centre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1A381B29-65F1-7DDB-B470-145C928B47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18752" y="6368499"/>
            <a:ext cx="943681" cy="94368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38D6C7C-72D9-FF12-34AB-FDDD301FBA1B}"/>
              </a:ext>
            </a:extLst>
          </p:cNvPr>
          <p:cNvSpPr txBox="1"/>
          <p:nvPr userDrawn="1"/>
        </p:nvSpPr>
        <p:spPr>
          <a:xfrm>
            <a:off x="4014000" y="4250549"/>
            <a:ext cx="547810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600" cap="all" spc="200" baseline="0" dirty="0">
                <a:solidFill>
                  <a:schemeClr val="bg1"/>
                </a:solidFill>
                <a:latin typeface="Franklin Gothic Demi" panose="020B0603020102020204" pitchFamily="34" charset="0"/>
              </a:rPr>
              <a:t>Regional Transport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75ACC0F-21F1-C0E2-674C-038FA11300F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40108" y="3430954"/>
            <a:ext cx="1644650" cy="164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59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06_Inhalt Regionalverkeh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>
            <a:extLst>
              <a:ext uri="{FF2B5EF4-FFF2-40B4-BE49-F238E27FC236}">
                <a16:creationId xmlns:a16="http://schemas.microsoft.com/office/drawing/2014/main" id="{BCABFBC7-5AD0-0C9C-7014-3815541F42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66000" y="-1"/>
            <a:ext cx="4826000" cy="6858000"/>
          </a:xfrm>
          <a:prstGeom prst="rect">
            <a:avLst/>
          </a:prstGeom>
          <a:effectLst>
            <a:outerShdw blurRad="2540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1A381B29-65F1-7DDB-B470-145C928B47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8752" y="6368499"/>
            <a:ext cx="943681" cy="943681"/>
          </a:xfrm>
          <a:prstGeom prst="rect">
            <a:avLst/>
          </a:prstGeom>
        </p:spPr>
      </p:pic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D90E1E7B-4AD5-2E36-5A5E-E820C1ACE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7124" y="6498000"/>
            <a:ext cx="1062789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200" spc="50" baseline="0">
                <a:solidFill>
                  <a:srgbClr val="004164"/>
                </a:solidFill>
                <a:latin typeface="Franklin Gothic Book" panose="020B0503020102020204" pitchFamily="34" charset="0"/>
              </a:defRPr>
            </a:lvl1pPr>
          </a:lstStyle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3328552E-EC5B-EECA-E943-E980D96A5E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9519" y="6498000"/>
            <a:ext cx="1062789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200" baseline="0">
                <a:solidFill>
                  <a:srgbClr val="004164"/>
                </a:solidFill>
                <a:latin typeface="Franklin Gothic Book" panose="020B0503020102020204" pitchFamily="34" charset="0"/>
              </a:defRPr>
            </a:lvl1pPr>
          </a:lstStyle>
          <a:p>
            <a:pPr algn="l"/>
            <a:r>
              <a:rPr lang="de-DE" b="1" spc="100" dirty="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C9A714CF-C562-0C34-65B6-3451C7AF85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543049"/>
            <a:ext cx="6120000" cy="332399"/>
          </a:xfrm>
        </p:spPr>
        <p:txBody>
          <a:bodyPr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de-DE" sz="2400" b="1" i="0" kern="1200" cap="all" spc="200" baseline="0" dirty="0">
                <a:solidFill>
                  <a:srgbClr val="004164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D618A7B1-DCE0-B159-80C7-B8FAEB5D1B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912812"/>
            <a:ext cx="6120000" cy="332399"/>
          </a:xfrm>
        </p:spPr>
        <p:txBody>
          <a:bodyPr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de-DE" sz="2400" kern="1200" cap="all" spc="200" baseline="0" dirty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Subheadline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D095238C-BC92-57E0-80A3-15457E4226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710000"/>
            <a:ext cx="6120000" cy="23955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None/>
              <a:defRPr lang="de-DE" sz="1600" kern="1200" baseline="0" dirty="0" smtClean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DEE29A7-C9F6-FDB3-131A-96B5BEBF52B9}"/>
              </a:ext>
            </a:extLst>
          </p:cNvPr>
          <p:cNvSpPr txBox="1"/>
          <p:nvPr userDrawn="1"/>
        </p:nvSpPr>
        <p:spPr>
          <a:xfrm>
            <a:off x="9154265" y="2666840"/>
            <a:ext cx="241612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400" cap="all" spc="200" baseline="0" dirty="0">
                <a:solidFill>
                  <a:srgbClr val="004164"/>
                </a:solidFill>
                <a:latin typeface="Franklin Gothic Demi" panose="020B0603020102020204" pitchFamily="34" charset="0"/>
              </a:rPr>
              <a:t>Regional </a:t>
            </a:r>
            <a:br>
              <a:rPr lang="de-DE" sz="1400" cap="all" spc="200" baseline="0" dirty="0">
                <a:solidFill>
                  <a:srgbClr val="004164"/>
                </a:solidFill>
                <a:latin typeface="Franklin Gothic Demi" panose="020B0603020102020204" pitchFamily="34" charset="0"/>
              </a:rPr>
            </a:br>
            <a:r>
              <a:rPr lang="de-DE" sz="1400" cap="all" spc="200" baseline="0" dirty="0">
                <a:solidFill>
                  <a:srgbClr val="004164"/>
                </a:solidFill>
                <a:latin typeface="Franklin Gothic Demi" panose="020B0603020102020204" pitchFamily="34" charset="0"/>
              </a:rPr>
              <a:t>Transport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EF0F573-936E-3304-8715-21510D711F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67312" y="547312"/>
            <a:ext cx="1990027" cy="199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07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 Werksverkeh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Eisenbahn, Bahn, draußen, Himmel enthält.&#10;&#10;Automatisch generierte Beschreibung">
            <a:extLst>
              <a:ext uri="{FF2B5EF4-FFF2-40B4-BE49-F238E27FC236}">
                <a16:creationId xmlns:a16="http://schemas.microsoft.com/office/drawing/2014/main" id="{AE09C3B6-B9D7-14FF-4F75-70C4DCA47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124"/>
          <a:stretch/>
        </p:blipFill>
        <p:spPr>
          <a:xfrm>
            <a:off x="-12300" y="0"/>
            <a:ext cx="12204300" cy="6878096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BCABFBC7-5AD0-0C9C-7014-3815541F42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6000" y="-1"/>
            <a:ext cx="4826000" cy="6858000"/>
          </a:xfrm>
          <a:prstGeom prst="rect">
            <a:avLst/>
          </a:prstGeom>
          <a:effectLst>
            <a:outerShdw blurRad="2540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6" name="Grafik 5" descr="Ein Bild, das Screenshot, Blau, Rechteck, Electric Blue (Farbe) enthält.&#10;&#10;Automatisch generierte Beschreibung">
            <a:extLst>
              <a:ext uri="{FF2B5EF4-FFF2-40B4-BE49-F238E27FC236}">
                <a16:creationId xmlns:a16="http://schemas.microsoft.com/office/drawing/2014/main" id="{C32C2E1F-D2AC-5890-32B2-BC9888C50F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556000" y="3085200"/>
            <a:ext cx="8636000" cy="24765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9397C9C-1419-067B-2304-0D4BA40EA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0000" y="720000"/>
            <a:ext cx="2392680" cy="679704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F25883B0-E866-2419-6080-740A0183E22A}"/>
              </a:ext>
            </a:extLst>
          </p:cNvPr>
          <p:cNvSpPr txBox="1"/>
          <p:nvPr userDrawn="1"/>
        </p:nvSpPr>
        <p:spPr>
          <a:xfrm>
            <a:off x="4014000" y="3808252"/>
            <a:ext cx="48861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cap="all" spc="200" baseline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Profit centre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1A381B29-65F1-7DDB-B470-145C928B47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18752" y="6368499"/>
            <a:ext cx="943681" cy="94368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38D6C7C-72D9-FF12-34AB-FDDD301FBA1B}"/>
              </a:ext>
            </a:extLst>
          </p:cNvPr>
          <p:cNvSpPr txBox="1"/>
          <p:nvPr userDrawn="1"/>
        </p:nvSpPr>
        <p:spPr>
          <a:xfrm>
            <a:off x="4014000" y="4250549"/>
            <a:ext cx="488616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600" cap="all" spc="200" baseline="0" dirty="0">
                <a:solidFill>
                  <a:schemeClr val="bg1"/>
                </a:solidFill>
                <a:latin typeface="Franklin Gothic Demi" panose="020B0603020102020204" pitchFamily="34" charset="0"/>
              </a:rPr>
              <a:t>Plant </a:t>
            </a:r>
            <a:r>
              <a:rPr lang="de-DE" sz="3600" cap="all" spc="200" baseline="0" dirty="0" err="1">
                <a:solidFill>
                  <a:schemeClr val="bg1"/>
                </a:solidFill>
                <a:latin typeface="Franklin Gothic Demi" panose="020B0603020102020204" pitchFamily="34" charset="0"/>
              </a:rPr>
              <a:t>transport</a:t>
            </a:r>
            <a:endParaRPr lang="de-DE" sz="3600" cap="all" spc="200" baseline="0" dirty="0">
              <a:solidFill>
                <a:schemeClr val="bg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EF024A1-14AB-9C30-841B-2ACC5B9A545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40108" y="3430954"/>
            <a:ext cx="1644650" cy="164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78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06_Inhalt Werksverkeh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>
            <a:extLst>
              <a:ext uri="{FF2B5EF4-FFF2-40B4-BE49-F238E27FC236}">
                <a16:creationId xmlns:a16="http://schemas.microsoft.com/office/drawing/2014/main" id="{BCABFBC7-5AD0-0C9C-7014-3815541F42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66000" y="-1"/>
            <a:ext cx="4826000" cy="6858000"/>
          </a:xfrm>
          <a:prstGeom prst="rect">
            <a:avLst/>
          </a:prstGeom>
          <a:effectLst>
            <a:outerShdw blurRad="2540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1A381B29-65F1-7DDB-B470-145C928B47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8752" y="6368499"/>
            <a:ext cx="943681" cy="943681"/>
          </a:xfrm>
          <a:prstGeom prst="rect">
            <a:avLst/>
          </a:prstGeom>
        </p:spPr>
      </p:pic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D90E1E7B-4AD5-2E36-5A5E-E820C1ACE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7124" y="6498000"/>
            <a:ext cx="1062789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200" spc="50" baseline="0">
                <a:solidFill>
                  <a:srgbClr val="004164"/>
                </a:solidFill>
                <a:latin typeface="Franklin Gothic Book" panose="020B0503020102020204" pitchFamily="34" charset="0"/>
              </a:defRPr>
            </a:lvl1pPr>
          </a:lstStyle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3328552E-EC5B-EECA-E943-E980D96A5E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9519" y="6498000"/>
            <a:ext cx="1062789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200" baseline="0">
                <a:solidFill>
                  <a:srgbClr val="004164"/>
                </a:solidFill>
                <a:latin typeface="Franklin Gothic Book" panose="020B0503020102020204" pitchFamily="34" charset="0"/>
              </a:defRPr>
            </a:lvl1pPr>
          </a:lstStyle>
          <a:p>
            <a:pPr algn="l"/>
            <a:r>
              <a:rPr lang="de-DE" b="1" spc="100" dirty="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FF8C6CB-4C14-088A-62FD-A78F48B3616B}"/>
              </a:ext>
            </a:extLst>
          </p:cNvPr>
          <p:cNvSpPr txBox="1"/>
          <p:nvPr userDrawn="1"/>
        </p:nvSpPr>
        <p:spPr>
          <a:xfrm>
            <a:off x="9264089" y="2666840"/>
            <a:ext cx="219647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400" cap="all" spc="200" baseline="0" dirty="0">
                <a:solidFill>
                  <a:srgbClr val="004164"/>
                </a:solidFill>
                <a:latin typeface="Franklin Gothic Demi" panose="020B0603020102020204" pitchFamily="34" charset="0"/>
              </a:rPr>
              <a:t>Plant </a:t>
            </a:r>
          </a:p>
          <a:p>
            <a:pPr algn="ctr"/>
            <a:r>
              <a:rPr lang="de-DE" sz="1400" cap="all" spc="200" baseline="0" dirty="0" err="1">
                <a:solidFill>
                  <a:srgbClr val="004164"/>
                </a:solidFill>
                <a:latin typeface="Franklin Gothic Demi" panose="020B0603020102020204" pitchFamily="34" charset="0"/>
              </a:rPr>
              <a:t>transport</a:t>
            </a:r>
            <a:endParaRPr lang="de-DE" sz="1400" cap="all" spc="200" baseline="0" dirty="0">
              <a:solidFill>
                <a:srgbClr val="004164"/>
              </a:solidFill>
              <a:latin typeface="Franklin Gothic Demi" panose="020B0603020102020204" pitchFamily="34" charset="0"/>
            </a:endParaRPr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C9A714CF-C562-0C34-65B6-3451C7AF85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543049"/>
            <a:ext cx="6120000" cy="332399"/>
          </a:xfrm>
        </p:spPr>
        <p:txBody>
          <a:bodyPr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de-DE" sz="2400" b="1" i="0" kern="1200" cap="all" spc="200" baseline="0" dirty="0">
                <a:solidFill>
                  <a:srgbClr val="004164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D618A7B1-DCE0-B159-80C7-B8FAEB5D1B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912812"/>
            <a:ext cx="6120000" cy="332399"/>
          </a:xfrm>
        </p:spPr>
        <p:txBody>
          <a:bodyPr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de-DE" sz="2400" kern="1200" cap="all" spc="200" baseline="0" dirty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Subheadline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D095238C-BC92-57E0-80A3-15457E4226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710000"/>
            <a:ext cx="6120000" cy="23955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None/>
              <a:defRPr lang="de-DE" sz="1600" kern="1200" baseline="0" dirty="0" smtClean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33D66A3-3694-E3E7-7282-B1CB32B4E0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67312" y="547312"/>
            <a:ext cx="1990027" cy="199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5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 Fernverkeh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draußen, Gras, Eisenbahn, Bahn enthält.&#10;&#10;Automatisch generierte Beschreibung">
            <a:extLst>
              <a:ext uri="{FF2B5EF4-FFF2-40B4-BE49-F238E27FC236}">
                <a16:creationId xmlns:a16="http://schemas.microsoft.com/office/drawing/2014/main" id="{550A6B2E-5237-0486-8D0E-B1852CE969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527" y="0"/>
            <a:ext cx="10887960" cy="6857999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BCABFBC7-5AD0-0C9C-7014-3815541F42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6000" y="-1"/>
            <a:ext cx="4826000" cy="6858000"/>
          </a:xfrm>
          <a:prstGeom prst="rect">
            <a:avLst/>
          </a:prstGeom>
          <a:effectLst>
            <a:outerShdw blurRad="2540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6" name="Grafik 5" descr="Ein Bild, das Screenshot, Blau, Rechteck, Electric Blue (Farbe) enthält.&#10;&#10;Automatisch generierte Beschreibung">
            <a:extLst>
              <a:ext uri="{FF2B5EF4-FFF2-40B4-BE49-F238E27FC236}">
                <a16:creationId xmlns:a16="http://schemas.microsoft.com/office/drawing/2014/main" id="{C32C2E1F-D2AC-5890-32B2-BC9888C50F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556000" y="3085200"/>
            <a:ext cx="8636000" cy="24765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9397C9C-1419-067B-2304-0D4BA40EA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0000" y="720000"/>
            <a:ext cx="2392680" cy="679704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F25883B0-E866-2419-6080-740A0183E22A}"/>
              </a:ext>
            </a:extLst>
          </p:cNvPr>
          <p:cNvSpPr txBox="1"/>
          <p:nvPr userDrawn="1"/>
        </p:nvSpPr>
        <p:spPr>
          <a:xfrm>
            <a:off x="4014000" y="3629500"/>
            <a:ext cx="48861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cap="all" spc="200" baseline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Profit centre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1A381B29-65F1-7DDB-B470-145C928B47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18752" y="6368499"/>
            <a:ext cx="943681" cy="94368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38D6C7C-72D9-FF12-34AB-FDDD301FBA1B}"/>
              </a:ext>
            </a:extLst>
          </p:cNvPr>
          <p:cNvSpPr txBox="1"/>
          <p:nvPr userDrawn="1"/>
        </p:nvSpPr>
        <p:spPr>
          <a:xfrm>
            <a:off x="4014000" y="4071797"/>
            <a:ext cx="565832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cap="all" spc="200" baseline="0" dirty="0">
                <a:solidFill>
                  <a:schemeClr val="bg1"/>
                </a:solidFill>
                <a:latin typeface="Franklin Gothic Demi" panose="020B0603020102020204" pitchFamily="34" charset="0"/>
              </a:rPr>
              <a:t>Long-distance transport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873D86C-2155-50BE-F06C-79A19B8E1C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40108" y="3430954"/>
            <a:ext cx="1644650" cy="164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88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06_Inhalt Fernverkeh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>
            <a:extLst>
              <a:ext uri="{FF2B5EF4-FFF2-40B4-BE49-F238E27FC236}">
                <a16:creationId xmlns:a16="http://schemas.microsoft.com/office/drawing/2014/main" id="{BCABFBC7-5AD0-0C9C-7014-3815541F42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66000" y="-1"/>
            <a:ext cx="4826000" cy="6858000"/>
          </a:xfrm>
          <a:prstGeom prst="rect">
            <a:avLst/>
          </a:prstGeom>
          <a:effectLst>
            <a:outerShdw blurRad="2540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1A381B29-65F1-7DDB-B470-145C928B47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8752" y="6368499"/>
            <a:ext cx="943681" cy="943681"/>
          </a:xfrm>
          <a:prstGeom prst="rect">
            <a:avLst/>
          </a:prstGeom>
        </p:spPr>
      </p:pic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D90E1E7B-4AD5-2E36-5A5E-E820C1ACE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7124" y="6498000"/>
            <a:ext cx="1062789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200" spc="50" baseline="0">
                <a:solidFill>
                  <a:srgbClr val="004164"/>
                </a:solidFill>
                <a:latin typeface="Franklin Gothic Book" panose="020B0503020102020204" pitchFamily="34" charset="0"/>
              </a:defRPr>
            </a:lvl1pPr>
          </a:lstStyle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3328552E-EC5B-EECA-E943-E980D96A5E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9519" y="6498000"/>
            <a:ext cx="1062789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200" baseline="0">
                <a:solidFill>
                  <a:srgbClr val="004164"/>
                </a:solidFill>
                <a:latin typeface="Franklin Gothic Book" panose="020B0503020102020204" pitchFamily="34" charset="0"/>
              </a:defRPr>
            </a:lvl1pPr>
          </a:lstStyle>
          <a:p>
            <a:pPr algn="l"/>
            <a:r>
              <a:rPr lang="de-DE" b="1" spc="100" dirty="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FF8C6CB-4C14-088A-62FD-A78F48B3616B}"/>
              </a:ext>
            </a:extLst>
          </p:cNvPr>
          <p:cNvSpPr txBox="1"/>
          <p:nvPr userDrawn="1"/>
        </p:nvSpPr>
        <p:spPr>
          <a:xfrm>
            <a:off x="9537204" y="2666840"/>
            <a:ext cx="165024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400" cap="all" spc="200" baseline="0" dirty="0">
                <a:solidFill>
                  <a:srgbClr val="004164"/>
                </a:solidFill>
                <a:latin typeface="Franklin Gothic Demi" panose="020B0603020102020204" pitchFamily="34" charset="0"/>
              </a:rPr>
              <a:t>Long-</a:t>
            </a:r>
            <a:r>
              <a:rPr lang="de-DE" sz="1400" cap="all" spc="200" baseline="0" dirty="0" err="1">
                <a:solidFill>
                  <a:srgbClr val="004164"/>
                </a:solidFill>
                <a:latin typeface="Franklin Gothic Demi" panose="020B0603020102020204" pitchFamily="34" charset="0"/>
              </a:rPr>
              <a:t>distance</a:t>
            </a:r>
            <a:r>
              <a:rPr lang="de-DE" sz="1400" cap="all" spc="200" baseline="0" dirty="0">
                <a:solidFill>
                  <a:srgbClr val="004164"/>
                </a:solidFill>
                <a:latin typeface="Franklin Gothic Demi" panose="020B0603020102020204" pitchFamily="34" charset="0"/>
              </a:rPr>
              <a:t> </a:t>
            </a:r>
            <a:r>
              <a:rPr lang="de-DE" sz="1400" cap="all" spc="200" baseline="0" dirty="0" err="1">
                <a:solidFill>
                  <a:srgbClr val="004164"/>
                </a:solidFill>
                <a:latin typeface="Franklin Gothic Demi" panose="020B0603020102020204" pitchFamily="34" charset="0"/>
              </a:rPr>
              <a:t>transport</a:t>
            </a:r>
            <a:endParaRPr lang="de-DE" sz="1400" cap="all" spc="200" baseline="0" dirty="0">
              <a:solidFill>
                <a:srgbClr val="004164"/>
              </a:solidFill>
              <a:latin typeface="Franklin Gothic Demi" panose="020B0603020102020204" pitchFamily="34" charset="0"/>
            </a:endParaRPr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C9A714CF-C562-0C34-65B6-3451C7AF85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543049"/>
            <a:ext cx="6120000" cy="332399"/>
          </a:xfrm>
        </p:spPr>
        <p:txBody>
          <a:bodyPr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de-DE" sz="2400" b="1" i="0" kern="1200" cap="all" spc="200" baseline="0" dirty="0">
                <a:solidFill>
                  <a:srgbClr val="004164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D618A7B1-DCE0-B159-80C7-B8FAEB5D1B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912812"/>
            <a:ext cx="6120000" cy="332399"/>
          </a:xfrm>
        </p:spPr>
        <p:txBody>
          <a:bodyPr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de-DE" sz="2400" kern="1200" cap="all" spc="200" baseline="0" dirty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Subheadline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D095238C-BC92-57E0-80A3-15457E4226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710000"/>
            <a:ext cx="6120000" cy="23955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None/>
              <a:defRPr lang="de-DE" sz="1600" kern="1200" baseline="0" dirty="0" smtClean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032790F-BAC5-7686-A258-E9FFE5C06B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67312" y="547312"/>
            <a:ext cx="1990027" cy="199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75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Gebäude, Luftfotografie, Himmel enthält.&#10;&#10;Automatisch generierte Beschreibung">
            <a:extLst>
              <a:ext uri="{FF2B5EF4-FFF2-40B4-BE49-F238E27FC236}">
                <a16:creationId xmlns:a16="http://schemas.microsoft.com/office/drawing/2014/main" id="{E4769289-C1F7-ECBF-8C62-AF90C8E25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BCABFBC7-5AD0-0C9C-7014-3815541F42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6000" y="-1"/>
            <a:ext cx="4826000" cy="6858000"/>
          </a:xfrm>
          <a:prstGeom prst="rect">
            <a:avLst/>
          </a:prstGeom>
          <a:effectLst>
            <a:outerShdw blurRad="2540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6" name="Grafik 5" descr="Ein Bild, das Screenshot, Blau, Rechteck, Electric Blue (Farbe) enthält.&#10;&#10;Automatisch generierte Beschreibung">
            <a:extLst>
              <a:ext uri="{FF2B5EF4-FFF2-40B4-BE49-F238E27FC236}">
                <a16:creationId xmlns:a16="http://schemas.microsoft.com/office/drawing/2014/main" id="{C32C2E1F-D2AC-5890-32B2-BC9888C50F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556000" y="3085200"/>
            <a:ext cx="8636000" cy="24765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9397C9C-1419-067B-2304-0D4BA40EA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0000" y="720000"/>
            <a:ext cx="2392680" cy="679704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F25883B0-E866-2419-6080-740A0183E22A}"/>
              </a:ext>
            </a:extLst>
          </p:cNvPr>
          <p:cNvSpPr txBox="1"/>
          <p:nvPr userDrawn="1"/>
        </p:nvSpPr>
        <p:spPr>
          <a:xfrm>
            <a:off x="4014000" y="3808252"/>
            <a:ext cx="57192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cap="all" spc="200" baseline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24 hours a day, 7 days a week: 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1A381B29-65F1-7DDB-B470-145C928B47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18752" y="6368499"/>
            <a:ext cx="943681" cy="94368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38D6C7C-72D9-FF12-34AB-FDDD301FBA1B}"/>
              </a:ext>
            </a:extLst>
          </p:cNvPr>
          <p:cNvSpPr txBox="1"/>
          <p:nvPr userDrawn="1"/>
        </p:nvSpPr>
        <p:spPr>
          <a:xfrm>
            <a:off x="4014000" y="4250549"/>
            <a:ext cx="5424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600" cap="all" spc="200" baseline="0" dirty="0">
                <a:solidFill>
                  <a:schemeClr val="bg1"/>
                </a:solidFill>
                <a:latin typeface="Franklin Gothic Demi" panose="020B0603020102020204" pitchFamily="34" charset="0"/>
              </a:rPr>
              <a:t>Cleverly combined.</a:t>
            </a:r>
          </a:p>
        </p:txBody>
      </p:sp>
    </p:spTree>
    <p:extLst>
      <p:ext uri="{BB962C8B-B14F-4D97-AF65-F5344CB8AC3E}">
        <p14:creationId xmlns:p14="http://schemas.microsoft.com/office/powerpoint/2010/main" val="216720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leitung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Luftfotografie, Luftbild, Boot enthält.&#10;&#10;Automatisch generierte Beschreibung">
            <a:extLst>
              <a:ext uri="{FF2B5EF4-FFF2-40B4-BE49-F238E27FC236}">
                <a16:creationId xmlns:a16="http://schemas.microsoft.com/office/drawing/2014/main" id="{B5A85436-752F-C02F-F53C-8236F70D3F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1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8EF7BB5-7864-3135-8F66-51F12C7A44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6000" y="-1"/>
            <a:ext cx="4826000" cy="6858000"/>
          </a:xfrm>
          <a:prstGeom prst="rect">
            <a:avLst/>
          </a:prstGeom>
          <a:effectLst>
            <a:outerShdw blurRad="2540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6" name="Grafik 5" descr="Ein Bild, das Screenshot, Blau, Electric Blue (Farbe), Azurblau enthält.&#10;&#10;Automatisch generierte Beschreibung">
            <a:extLst>
              <a:ext uri="{FF2B5EF4-FFF2-40B4-BE49-F238E27FC236}">
                <a16:creationId xmlns:a16="http://schemas.microsoft.com/office/drawing/2014/main" id="{FC28D010-4157-D05C-7488-9BC8CB2AE9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556000" y="3085200"/>
            <a:ext cx="8636000" cy="37719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9397C9C-1419-067B-2304-0D4BA40EAF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0000" y="720000"/>
            <a:ext cx="2392680" cy="679704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F25883B0-E866-2419-6080-740A0183E22A}"/>
              </a:ext>
            </a:extLst>
          </p:cNvPr>
          <p:cNvSpPr txBox="1"/>
          <p:nvPr userDrawn="1"/>
        </p:nvSpPr>
        <p:spPr>
          <a:xfrm>
            <a:off x="4014000" y="3726104"/>
            <a:ext cx="747055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cap="all" spc="200" baseline="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We</a:t>
            </a:r>
            <a:r>
              <a:rPr lang="de-DE" sz="2400" cap="all" spc="200" baseline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 do </a:t>
            </a:r>
            <a:r>
              <a:rPr lang="de-DE" sz="2400" cap="all" spc="200" baseline="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logistics</a:t>
            </a:r>
            <a:r>
              <a:rPr lang="de-DE" sz="2400" cap="all" spc="200" baseline="0" dirty="0">
                <a:solidFill>
                  <a:schemeClr val="bg1"/>
                </a:solidFill>
                <a:latin typeface="Franklin Gothic Book" panose="020B0503020102020204" pitchFamily="34" charset="0"/>
              </a:rPr>
              <a:t>: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0A4C035-1ECA-99DE-ADBB-6842DB11B30D}"/>
              </a:ext>
            </a:extLst>
          </p:cNvPr>
          <p:cNvSpPr txBox="1"/>
          <p:nvPr userDrawn="1"/>
        </p:nvSpPr>
        <p:spPr>
          <a:xfrm>
            <a:off x="4014000" y="4096297"/>
            <a:ext cx="747055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b="1" i="0" cap="all" spc="200" baseline="0" dirty="0">
                <a:solidFill>
                  <a:srgbClr val="FFFFFF"/>
                </a:solidFill>
                <a:effectLst/>
                <a:latin typeface="Franklin Gothic Demi" panose="020B0603020102020204" pitchFamily="34" charset="0"/>
              </a:rPr>
              <a:t>Fit </a:t>
            </a:r>
            <a:r>
              <a:rPr lang="de-DE" sz="2400" b="1" i="0" cap="all" spc="200" baseline="0" dirty="0" err="1">
                <a:solidFill>
                  <a:srgbClr val="FFFFFF"/>
                </a:solidFill>
                <a:effectLst/>
                <a:latin typeface="Franklin Gothic Demi" panose="020B0603020102020204" pitchFamily="34" charset="0"/>
              </a:rPr>
              <a:t>for</a:t>
            </a:r>
            <a:r>
              <a:rPr lang="de-DE" sz="2400" b="1" i="0" cap="all" spc="200" baseline="0" dirty="0">
                <a:solidFill>
                  <a:srgbClr val="FFFFFF"/>
                </a:solidFill>
                <a:effectLst/>
                <a:latin typeface="Franklin Gothic Demi" panose="020B0603020102020204" pitchFamily="34" charset="0"/>
              </a:rPr>
              <a:t> </a:t>
            </a:r>
            <a:r>
              <a:rPr lang="de-DE" sz="2400" b="1" i="0" cap="all" spc="200" baseline="0" dirty="0" err="1">
                <a:solidFill>
                  <a:srgbClr val="FFFFFF"/>
                </a:solidFill>
                <a:effectLst/>
                <a:latin typeface="Franklin Gothic Demi" panose="020B0603020102020204" pitchFamily="34" charset="0"/>
              </a:rPr>
              <a:t>the</a:t>
            </a:r>
            <a:r>
              <a:rPr lang="de-DE" sz="2400" b="1" i="0" cap="all" spc="200" baseline="0" dirty="0">
                <a:solidFill>
                  <a:srgbClr val="FFFFFF"/>
                </a:solidFill>
                <a:effectLst/>
                <a:latin typeface="Franklin Gothic Demi" panose="020B0603020102020204" pitchFamily="34" charset="0"/>
              </a:rPr>
              <a:t> </a:t>
            </a:r>
            <a:r>
              <a:rPr lang="de-DE" sz="2400" b="1" i="0" cap="all" spc="200" baseline="0" dirty="0" err="1">
                <a:solidFill>
                  <a:srgbClr val="FFFFFF"/>
                </a:solidFill>
                <a:effectLst/>
                <a:latin typeface="Franklin Gothic Demi" panose="020B0603020102020204" pitchFamily="34" charset="0"/>
              </a:rPr>
              <a:t>future</a:t>
            </a:r>
            <a:r>
              <a:rPr lang="de-DE" sz="2400" b="1" i="0" cap="all" spc="200" baseline="0" dirty="0">
                <a:solidFill>
                  <a:srgbClr val="FFFFFF"/>
                </a:solidFill>
                <a:effectLst/>
                <a:latin typeface="Franklin Gothic Demi" panose="020B0603020102020204" pitchFamily="34" charset="0"/>
              </a:rPr>
              <a:t>.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1A381B29-65F1-7DDB-B470-145C928B47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18752" y="6368499"/>
            <a:ext cx="943681" cy="94368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D246F2D-4B89-4051-43CC-B6E44799FFDF}"/>
              </a:ext>
            </a:extLst>
          </p:cNvPr>
          <p:cNvSpPr txBox="1"/>
          <p:nvPr userDrawn="1"/>
        </p:nvSpPr>
        <p:spPr>
          <a:xfrm>
            <a:off x="4014000" y="4716000"/>
            <a:ext cx="7179337" cy="13933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560"/>
              </a:lnSpc>
              <a:spcAft>
                <a:spcPts val="600"/>
              </a:spcAft>
            </a:pPr>
            <a:r>
              <a:rPr lang="en-GB" sz="2000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We move 2.6 billion tonne-kilometres of transport every year – environmentally friendly by train and ship.</a:t>
            </a:r>
          </a:p>
          <a:p>
            <a:pPr>
              <a:lnSpc>
                <a:spcPts val="2560"/>
              </a:lnSpc>
              <a:spcAft>
                <a:spcPts val="600"/>
              </a:spcAft>
            </a:pPr>
            <a:r>
              <a:rPr lang="en-GB" sz="2000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Inland waterway vessels and railways emit only around a quarter </a:t>
            </a:r>
            <a:br>
              <a:rPr lang="en-GB" sz="2000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</a:br>
            <a:r>
              <a:rPr lang="en-GB" sz="2000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of the CO</a:t>
            </a:r>
            <a:r>
              <a:rPr lang="en-GB" sz="2000" baseline="-25000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2</a:t>
            </a:r>
            <a:r>
              <a:rPr lang="en-GB" sz="2000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 per tonne transported compared to lorries.</a:t>
            </a:r>
          </a:p>
        </p:txBody>
      </p:sp>
    </p:spTree>
    <p:extLst>
      <p:ext uri="{BB962C8B-B14F-4D97-AF65-F5344CB8AC3E}">
        <p14:creationId xmlns:p14="http://schemas.microsoft.com/office/powerpoint/2010/main" val="518335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6" descr="Ein Bild, das Zug, Bahn, Transport, draußen enthält.&#10;&#10;Automatisch generierte Beschreibung">
            <a:extLst>
              <a:ext uri="{FF2B5EF4-FFF2-40B4-BE49-F238E27FC236}">
                <a16:creationId xmlns:a16="http://schemas.microsoft.com/office/drawing/2014/main" id="{77DCD9ED-AF22-6252-FDAA-F6BB91CC30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192871" cy="68571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445FC5D-9C0D-D34B-6363-DFF7390A56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6000" y="-1"/>
            <a:ext cx="4826000" cy="6858000"/>
          </a:xfrm>
          <a:prstGeom prst="rect">
            <a:avLst/>
          </a:prstGeom>
          <a:effectLst>
            <a:outerShdw blurRad="2540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6" name="Grafik 5" descr="Ein Bild, das Screenshot, Blau, Electric Blue (Farbe), Azurblau enthält.&#10;&#10;Automatisch generierte Beschreibung">
            <a:extLst>
              <a:ext uri="{FF2B5EF4-FFF2-40B4-BE49-F238E27FC236}">
                <a16:creationId xmlns:a16="http://schemas.microsoft.com/office/drawing/2014/main" id="{E6DA12D3-300B-D16D-37B5-6E6463F9D4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556000" y="3085200"/>
            <a:ext cx="8636000" cy="37719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CCD84EA-7E6A-5793-7F9E-FDDB3B7171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18752" y="6368499"/>
            <a:ext cx="943681" cy="94368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9397C9C-1419-067B-2304-0D4BA40EAF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0000" y="720000"/>
            <a:ext cx="2392680" cy="679704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90A4C035-1ECA-99DE-ADBB-6842DB11B30D}"/>
              </a:ext>
            </a:extLst>
          </p:cNvPr>
          <p:cNvSpPr txBox="1"/>
          <p:nvPr userDrawn="1"/>
        </p:nvSpPr>
        <p:spPr>
          <a:xfrm>
            <a:off x="4014000" y="3730661"/>
            <a:ext cx="747055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b="1" i="0" cap="all" spc="200" baseline="0" dirty="0" err="1">
                <a:solidFill>
                  <a:srgbClr val="FFFFFF"/>
                </a:solidFill>
                <a:effectLst/>
                <a:latin typeface="Franklin Gothic Demi" panose="020B0603020102020204" pitchFamily="34" charset="0"/>
              </a:rPr>
              <a:t>RheinCargo</a:t>
            </a:r>
            <a:r>
              <a:rPr lang="de-DE" sz="2400" b="1" i="0" cap="all" spc="200" baseline="0" dirty="0">
                <a:solidFill>
                  <a:srgbClr val="FFFFFF"/>
                </a:solidFill>
                <a:effectLst/>
                <a:latin typeface="Franklin Gothic Demi" panose="020B0603020102020204" pitchFamily="34" charset="0"/>
              </a:rPr>
              <a:t> GmbH &amp; Co. KG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D246F2D-4B89-4051-43CC-B6E44799FFDF}"/>
              </a:ext>
            </a:extLst>
          </p:cNvPr>
          <p:cNvSpPr txBox="1"/>
          <p:nvPr userDrawn="1"/>
        </p:nvSpPr>
        <p:spPr>
          <a:xfrm>
            <a:off x="4014000" y="4716000"/>
            <a:ext cx="2361400" cy="107721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cap="all" spc="100" baseline="0" dirty="0">
                <a:solidFill>
                  <a:srgbClr val="FFFFFF"/>
                </a:solidFill>
                <a:effectLst/>
                <a:latin typeface="Franklin Gothic Demi" panose="020B0603020102020204" pitchFamily="34" charset="0"/>
              </a:rPr>
              <a:t>NEUSS Branch</a:t>
            </a:r>
            <a:endParaRPr lang="de-DE" sz="1200" cap="all" spc="100" baseline="0" dirty="0">
              <a:solidFill>
                <a:srgbClr val="FFFFFF"/>
              </a:solidFill>
              <a:effectLst/>
              <a:latin typeface="Franklin Gothic Demi" panose="020B0603020102020204" pitchFamily="34" charset="0"/>
            </a:endParaRPr>
          </a:p>
          <a:p>
            <a:r>
              <a:rPr lang="de-DE" sz="1200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Hammer Landstraße 3 </a:t>
            </a:r>
          </a:p>
          <a:p>
            <a:pPr>
              <a:spcAft>
                <a:spcPts val="600"/>
              </a:spcAft>
            </a:pPr>
            <a:r>
              <a:rPr lang="de-DE" sz="1200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41460 Neuss </a:t>
            </a:r>
          </a:p>
          <a:p>
            <a:r>
              <a:rPr lang="de-DE" sz="1200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Telefon: +49 2131 5323 – 0 </a:t>
            </a:r>
          </a:p>
          <a:p>
            <a:r>
              <a:rPr lang="de-DE" sz="1200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Telefax: +49 2131 5323 – 100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EDBF251-90D3-4663-7F7F-586CFAF5A31D}"/>
              </a:ext>
            </a:extLst>
          </p:cNvPr>
          <p:cNvSpPr txBox="1"/>
          <p:nvPr userDrawn="1"/>
        </p:nvSpPr>
        <p:spPr>
          <a:xfrm>
            <a:off x="4014000" y="4098637"/>
            <a:ext cx="747055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cap="none" spc="0" baseline="0" dirty="0" err="1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info@rheincargo.com</a:t>
            </a:r>
            <a:r>
              <a:rPr lang="de-DE" sz="2400" cap="none" spc="0" baseline="0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 / </a:t>
            </a:r>
            <a:r>
              <a:rPr lang="de-DE" sz="2400" cap="none" spc="0" baseline="0" dirty="0" err="1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www.rheincargo.com</a:t>
            </a:r>
            <a:endParaRPr lang="de-DE" sz="2400" cap="none" spc="0" baseline="0" dirty="0">
              <a:solidFill>
                <a:srgbClr val="FFFFFF"/>
              </a:solidFill>
              <a:effectLst/>
              <a:latin typeface="Franklin Gothic Book" panose="020B05030201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DA86FA8-4B3F-064B-3A7E-80DA41C7B299}"/>
              </a:ext>
            </a:extLst>
          </p:cNvPr>
          <p:cNvSpPr txBox="1"/>
          <p:nvPr userDrawn="1"/>
        </p:nvSpPr>
        <p:spPr>
          <a:xfrm>
            <a:off x="6647133" y="4716000"/>
            <a:ext cx="2361400" cy="107721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cap="all" spc="100" baseline="0" dirty="0">
                <a:solidFill>
                  <a:srgbClr val="FFFFFF"/>
                </a:solidFill>
                <a:effectLst/>
                <a:latin typeface="Franklin Gothic Demi" panose="020B0603020102020204" pitchFamily="34" charset="0"/>
              </a:rPr>
              <a:t>Cologne Branch</a:t>
            </a:r>
          </a:p>
          <a:p>
            <a:r>
              <a:rPr lang="de-DE" sz="1200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Am Niehler Hafen 2</a:t>
            </a:r>
          </a:p>
          <a:p>
            <a:pPr>
              <a:spcAft>
                <a:spcPts val="600"/>
              </a:spcAft>
            </a:pPr>
            <a:r>
              <a:rPr lang="de-DE" sz="1200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50735 Cologne </a:t>
            </a:r>
          </a:p>
          <a:p>
            <a:r>
              <a:rPr lang="de-DE" sz="1200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Telefon: +49 221 390 – 0 </a:t>
            </a:r>
          </a:p>
          <a:p>
            <a:r>
              <a:rPr lang="de-DE" sz="1200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Telefax: +49 221 390 – 1343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58C5E02-112B-CA50-DC40-B21A8686352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4354" y="4172473"/>
            <a:ext cx="2154768" cy="215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75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leitung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draußen, Himmel, Boot, Fahrzeug enthält.&#10;&#10;Automatisch generierte Beschreibung">
            <a:extLst>
              <a:ext uri="{FF2B5EF4-FFF2-40B4-BE49-F238E27FC236}">
                <a16:creationId xmlns:a16="http://schemas.microsoft.com/office/drawing/2014/main" id="{AB127D21-1A7C-046A-AC8B-49DD5BEDAE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1"/>
          <a:stretch/>
        </p:blipFill>
        <p:spPr>
          <a:xfrm>
            <a:off x="1" y="0"/>
            <a:ext cx="10192870" cy="685634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603C134-04AC-A3A3-E277-6645DBC401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6000" y="-1"/>
            <a:ext cx="4826000" cy="6858000"/>
          </a:xfrm>
          <a:prstGeom prst="rect">
            <a:avLst/>
          </a:prstGeom>
          <a:effectLst>
            <a:outerShdw blurRad="2540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9" name="Grafik 8" descr="Ein Bild, das Screenshot, Blau, Electric Blue (Farbe), Azurblau enthält.&#10;&#10;Automatisch generierte Beschreibung">
            <a:extLst>
              <a:ext uri="{FF2B5EF4-FFF2-40B4-BE49-F238E27FC236}">
                <a16:creationId xmlns:a16="http://schemas.microsoft.com/office/drawing/2014/main" id="{87FEC562-003D-CFF0-C088-EB7819F4C6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556000" y="3113057"/>
            <a:ext cx="8636000" cy="37719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ECDE015-087B-3686-B614-259F7A13B0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18752" y="6368499"/>
            <a:ext cx="943681" cy="94368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9397C9C-1419-067B-2304-0D4BA40EAF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0000" y="720000"/>
            <a:ext cx="2392680" cy="679704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F25883B0-E866-2419-6080-740A0183E22A}"/>
              </a:ext>
            </a:extLst>
          </p:cNvPr>
          <p:cNvSpPr txBox="1"/>
          <p:nvPr userDrawn="1"/>
        </p:nvSpPr>
        <p:spPr>
          <a:xfrm>
            <a:off x="4014000" y="3726104"/>
            <a:ext cx="747055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cap="all" spc="200" baseline="0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Our transport offer: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0A4C035-1ECA-99DE-ADBB-6842DB11B30D}"/>
              </a:ext>
            </a:extLst>
          </p:cNvPr>
          <p:cNvSpPr txBox="1"/>
          <p:nvPr userDrawn="1"/>
        </p:nvSpPr>
        <p:spPr>
          <a:xfrm>
            <a:off x="4014000" y="4096297"/>
            <a:ext cx="747055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b="1" i="0" cap="all" spc="200" baseline="0" dirty="0">
                <a:solidFill>
                  <a:srgbClr val="FFFFFF"/>
                </a:solidFill>
                <a:effectLst/>
                <a:latin typeface="Franklin Gothic Demi" panose="020B0603020102020204" pitchFamily="34" charset="0"/>
              </a:rPr>
              <a:t>Cleverly combined.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D246F2D-4B89-4051-43CC-B6E44799FFDF}"/>
              </a:ext>
            </a:extLst>
          </p:cNvPr>
          <p:cNvSpPr txBox="1"/>
          <p:nvPr userDrawn="1"/>
        </p:nvSpPr>
        <p:spPr>
          <a:xfrm>
            <a:off x="4014000" y="4716000"/>
            <a:ext cx="6798516" cy="9759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baseline="0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Our strength lies in the mix: </a:t>
            </a:r>
            <a:r>
              <a:rPr lang="en-GB" sz="2000" kern="1200" baseline="0" dirty="0" err="1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RheinCargo</a:t>
            </a:r>
            <a:r>
              <a:rPr lang="en-GB" sz="2000" kern="1200" baseline="0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 offers trimodal connections between water, rail and road, thus creating complete logistics solutions.</a:t>
            </a:r>
          </a:p>
        </p:txBody>
      </p:sp>
    </p:spTree>
    <p:extLst>
      <p:ext uri="{BB962C8B-B14F-4D97-AF65-F5344CB8AC3E}">
        <p14:creationId xmlns:p14="http://schemas.microsoft.com/office/powerpoint/2010/main" val="288428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leitung 3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Himmel, draußen, Boot, Wolke enthält.&#10;&#10;Automatisch generierte Beschreibung">
            <a:extLst>
              <a:ext uri="{FF2B5EF4-FFF2-40B4-BE49-F238E27FC236}">
                <a16:creationId xmlns:a16="http://schemas.microsoft.com/office/drawing/2014/main" id="{3C4CFD0D-8AA0-8DD5-4640-E5870A7EDC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0287000" cy="685800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445FC5D-9C0D-D34B-6363-DFF7390A56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6000" y="-1"/>
            <a:ext cx="4826000" cy="6858000"/>
          </a:xfrm>
          <a:prstGeom prst="rect">
            <a:avLst/>
          </a:prstGeom>
          <a:effectLst>
            <a:outerShdw blurRad="2540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6" name="Grafik 5" descr="Ein Bild, das Screenshot, Blau, Electric Blue (Farbe), Azurblau enthält.&#10;&#10;Automatisch generierte Beschreibung">
            <a:extLst>
              <a:ext uri="{FF2B5EF4-FFF2-40B4-BE49-F238E27FC236}">
                <a16:creationId xmlns:a16="http://schemas.microsoft.com/office/drawing/2014/main" id="{E6DA12D3-300B-D16D-37B5-6E6463F9D4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556000" y="3085200"/>
            <a:ext cx="8636000" cy="37719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CCD84EA-7E6A-5793-7F9E-FDDB3B7171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18752" y="6368499"/>
            <a:ext cx="943681" cy="94368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9397C9C-1419-067B-2304-0D4BA40EAF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0000" y="720000"/>
            <a:ext cx="2392680" cy="679704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F25883B0-E866-2419-6080-740A0183E22A}"/>
              </a:ext>
            </a:extLst>
          </p:cNvPr>
          <p:cNvSpPr txBox="1"/>
          <p:nvPr userDrawn="1"/>
        </p:nvSpPr>
        <p:spPr>
          <a:xfrm>
            <a:off x="4014000" y="3726104"/>
            <a:ext cx="747055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cap="all" spc="200" baseline="0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Your added value: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0A4C035-1ECA-99DE-ADBB-6842DB11B30D}"/>
              </a:ext>
            </a:extLst>
          </p:cNvPr>
          <p:cNvSpPr txBox="1"/>
          <p:nvPr userDrawn="1"/>
        </p:nvSpPr>
        <p:spPr>
          <a:xfrm>
            <a:off x="4014000" y="4096297"/>
            <a:ext cx="747055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i="0" cap="all" spc="200" baseline="0" dirty="0">
                <a:solidFill>
                  <a:srgbClr val="FFFFFF"/>
                </a:solidFill>
                <a:effectLst/>
                <a:latin typeface="Franklin Gothic Demi" panose="020B0603020102020204" pitchFamily="34" charset="0"/>
              </a:rPr>
              <a:t>Everything from a single source</a:t>
            </a:r>
            <a:r>
              <a:rPr lang="de-DE" sz="2400" b="1" i="0" cap="all" spc="200" baseline="0" dirty="0">
                <a:solidFill>
                  <a:srgbClr val="FFFFFF"/>
                </a:solidFill>
                <a:effectLst/>
                <a:latin typeface="Franklin Gothic Demi" panose="020B0603020102020204" pitchFamily="34" charset="0"/>
              </a:rPr>
              <a:t>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D246F2D-4B89-4051-43CC-B6E44799FFDF}"/>
              </a:ext>
            </a:extLst>
          </p:cNvPr>
          <p:cNvSpPr txBox="1"/>
          <p:nvPr userDrawn="1"/>
        </p:nvSpPr>
        <p:spPr>
          <a:xfrm>
            <a:off x="4014000" y="4716000"/>
            <a:ext cx="6798516" cy="64248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000" baseline="0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</a:rPr>
              <a:t>We offer customised, flexibly organised plans for your transports: punctual, safe and environmentally friendly.</a:t>
            </a:r>
          </a:p>
        </p:txBody>
      </p:sp>
    </p:spTree>
    <p:extLst>
      <p:ext uri="{BB962C8B-B14F-4D97-AF65-F5344CB8AC3E}">
        <p14:creationId xmlns:p14="http://schemas.microsoft.com/office/powerpoint/2010/main" val="31014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01_Einlei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DD787700-564F-A85E-E517-90660A5EE6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0192871" cy="6857100"/>
          </a:xfr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7EC2C79-2837-B0A0-B22B-4A73A11F22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66000" y="-1"/>
            <a:ext cx="4826000" cy="6858000"/>
          </a:xfrm>
          <a:prstGeom prst="rect">
            <a:avLst/>
          </a:prstGeom>
          <a:effectLst>
            <a:outerShdw blurRad="2540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9" name="Grafik 8" descr="Ein Bild, das Screenshot, Blau, Electric Blue (Farbe), Azurblau enthält.&#10;&#10;Automatisch generierte Beschreibung">
            <a:extLst>
              <a:ext uri="{FF2B5EF4-FFF2-40B4-BE49-F238E27FC236}">
                <a16:creationId xmlns:a16="http://schemas.microsoft.com/office/drawing/2014/main" id="{8AA45DE4-4C32-A2AA-BFC8-B5D846F95D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3556000" y="3085200"/>
            <a:ext cx="8636000" cy="37719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205A120-7985-4364-DF17-30DC6E0EBD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18752" y="6368499"/>
            <a:ext cx="943681" cy="94368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9397C9C-1419-067B-2304-0D4BA40EAF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0000" y="720000"/>
            <a:ext cx="2392680" cy="679704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6F14299-F6E7-C8B3-A698-D7E1CD29B2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14000" y="3726104"/>
            <a:ext cx="7127933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400" cap="all" spc="200" baseline="0">
                <a:solidFill>
                  <a:schemeClr val="bg1"/>
                </a:solidFill>
              </a:defRPr>
            </a:lvl1pPr>
            <a:lvl2pPr marL="457200" indent="0">
              <a:buNone/>
              <a:defRPr cap="all" spc="200" baseline="0">
                <a:solidFill>
                  <a:schemeClr val="bg1"/>
                </a:solidFill>
              </a:defRPr>
            </a:lvl2pPr>
            <a:lvl3pPr marL="914400" indent="0">
              <a:buNone/>
              <a:defRPr cap="all" spc="200" baseline="0">
                <a:solidFill>
                  <a:schemeClr val="bg1"/>
                </a:solidFill>
              </a:defRPr>
            </a:lvl3pPr>
            <a:lvl4pPr marL="1371600" indent="0">
              <a:buNone/>
              <a:defRPr cap="all" spc="200" baseline="0">
                <a:solidFill>
                  <a:schemeClr val="bg1"/>
                </a:solidFill>
              </a:defRPr>
            </a:lvl4pPr>
            <a:lvl5pPr marL="1828800" indent="0">
              <a:buNone/>
              <a:defRPr cap="all" spc="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 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EAE2F353-294C-78C6-4AFA-696D00E44D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14000" y="4096297"/>
            <a:ext cx="7127933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400" b="1" i="0" cap="all" spc="200" baseline="0">
                <a:solidFill>
                  <a:schemeClr val="bg1"/>
                </a:solidFill>
                <a:latin typeface="Franklin Gothic Demi" panose="020B0603020102020204" pitchFamily="34" charset="0"/>
              </a:defRPr>
            </a:lvl1pPr>
            <a:lvl2pPr marL="457200" indent="0">
              <a:buNone/>
              <a:defRPr cap="all" spc="200" baseline="0">
                <a:solidFill>
                  <a:schemeClr val="bg1"/>
                </a:solidFill>
              </a:defRPr>
            </a:lvl2pPr>
            <a:lvl3pPr marL="914400" indent="0">
              <a:buNone/>
              <a:defRPr cap="all" spc="200" baseline="0">
                <a:solidFill>
                  <a:schemeClr val="bg1"/>
                </a:solidFill>
              </a:defRPr>
            </a:lvl3pPr>
            <a:lvl4pPr marL="1371600" indent="0">
              <a:buNone/>
              <a:defRPr cap="all" spc="200" baseline="0">
                <a:solidFill>
                  <a:schemeClr val="bg1"/>
                </a:solidFill>
              </a:defRPr>
            </a:lvl4pPr>
            <a:lvl5pPr marL="1828800" indent="0">
              <a:buNone/>
              <a:defRPr cap="all" spc="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 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2A027A2F-2BBA-EBE0-46BC-ED8B19BE85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13999" y="4716000"/>
            <a:ext cx="7127933" cy="1435125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82543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schäftsfüh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Kleidung, Person, Lächeln, Gebäude enthält.&#10;&#10;Automatisch generierte Beschreibung">
            <a:extLst>
              <a:ext uri="{FF2B5EF4-FFF2-40B4-BE49-F238E27FC236}">
                <a16:creationId xmlns:a16="http://schemas.microsoft.com/office/drawing/2014/main" id="{DA6162CC-45E4-0202-A2FA-F7B583BAF4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591"/>
          <a:stretch/>
        </p:blipFill>
        <p:spPr>
          <a:xfrm>
            <a:off x="0" y="-3"/>
            <a:ext cx="5957048" cy="6866965"/>
          </a:xfrm>
          <a:prstGeom prst="rect">
            <a:avLst/>
          </a:prstGeom>
          <a:solidFill>
            <a:srgbClr val="E8F7F8"/>
          </a:solidFill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BCABFBC7-5AD0-0C9C-7014-3815541F42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34341" y="-1"/>
            <a:ext cx="4826000" cy="6858000"/>
          </a:xfrm>
          <a:prstGeom prst="rect">
            <a:avLst/>
          </a:prstGeom>
          <a:effectLst>
            <a:outerShdw blurRad="254000" dist="38100" dir="10800000" algn="r" rotWithShape="0">
              <a:prstClr val="black">
                <a:alpha val="20000"/>
              </a:prstClr>
            </a:outerShdw>
          </a:effec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A12A74C-5DC3-E282-A8A9-D9A555658D38}"/>
              </a:ext>
            </a:extLst>
          </p:cNvPr>
          <p:cNvSpPr/>
          <p:nvPr userDrawn="1"/>
        </p:nvSpPr>
        <p:spPr>
          <a:xfrm>
            <a:off x="6745940" y="-2"/>
            <a:ext cx="5446059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1A381B29-65F1-7DDB-B470-145C928B47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18752" y="6368499"/>
            <a:ext cx="943681" cy="94368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57F7C94-E84F-D4ED-CB2D-0F5F71BB4090}"/>
              </a:ext>
            </a:extLst>
          </p:cNvPr>
          <p:cNvSpPr txBox="1"/>
          <p:nvPr userDrawn="1"/>
        </p:nvSpPr>
        <p:spPr>
          <a:xfrm>
            <a:off x="5400000" y="875879"/>
            <a:ext cx="6120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cap="all" spc="200" baseline="0" dirty="0">
                <a:solidFill>
                  <a:srgbClr val="004164"/>
                </a:solidFill>
                <a:effectLst/>
                <a:latin typeface="Franklin Gothic Book" panose="020B0503020102020204" pitchFamily="34" charset="0"/>
              </a:rPr>
              <a:t>to your success!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FE93669-654B-7AF3-03E2-3812298B0217}"/>
              </a:ext>
            </a:extLst>
          </p:cNvPr>
          <p:cNvSpPr txBox="1"/>
          <p:nvPr userDrawn="1"/>
        </p:nvSpPr>
        <p:spPr>
          <a:xfrm>
            <a:off x="5400000" y="524582"/>
            <a:ext cx="6120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b="1" i="0" cap="all" spc="200" baseline="0" dirty="0">
                <a:solidFill>
                  <a:srgbClr val="004164"/>
                </a:solidFill>
                <a:effectLst/>
                <a:latin typeface="Franklin Gothic Demi" panose="020B0603020102020204" pitchFamily="34" charset="0"/>
              </a:rPr>
              <a:t>We are committed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9D12E25-B24C-7211-6DDF-C398F2A9C7AA}"/>
              </a:ext>
            </a:extLst>
          </p:cNvPr>
          <p:cNvSpPr txBox="1"/>
          <p:nvPr userDrawn="1"/>
        </p:nvSpPr>
        <p:spPr>
          <a:xfrm>
            <a:off x="5708822" y="1898917"/>
            <a:ext cx="5811178" cy="28556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de-DE" sz="1600" b="1" i="0" kern="1200" spc="100" baseline="0" dirty="0">
                <a:solidFill>
                  <a:srgbClr val="004164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rPr>
              <a:t>SASCHA ODERMATT </a:t>
            </a:r>
            <a:br>
              <a:rPr lang="de-DE" sz="1600" b="1" i="0" kern="1200" spc="100" baseline="0" dirty="0">
                <a:solidFill>
                  <a:srgbClr val="004164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rPr>
            </a:br>
            <a:r>
              <a:rPr lang="en-GB" sz="1600" kern="1200" baseline="0" dirty="0">
                <a:solidFill>
                  <a:srgbClr val="004164"/>
                </a:solidFill>
                <a:effectLst/>
                <a:latin typeface="Franklin Gothic Book" panose="020B0503020102020204" pitchFamily="34" charset="0"/>
              </a:rPr>
              <a:t>Managing Director, Neuss branch</a:t>
            </a:r>
          </a:p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en-GB" sz="1600" b="0" i="1" kern="1200" baseline="0" dirty="0">
                <a:solidFill>
                  <a:srgbClr val="004164"/>
                </a:solidFill>
                <a:effectLst/>
                <a:latin typeface="Franklin Gothic Book" panose="020B0503020102020204" pitchFamily="34" charset="0"/>
              </a:rPr>
              <a:t>“For me, </a:t>
            </a:r>
            <a:r>
              <a:rPr lang="en-GB" sz="1600" b="0" i="1" kern="1200" baseline="0" dirty="0" err="1">
                <a:solidFill>
                  <a:srgbClr val="004164"/>
                </a:solidFill>
                <a:effectLst/>
                <a:latin typeface="Franklin Gothic Book" panose="020B0503020102020204" pitchFamily="34" charset="0"/>
              </a:rPr>
              <a:t>RheinCargo</a:t>
            </a:r>
            <a:r>
              <a:rPr lang="en-GB" sz="1600" b="0" i="1" kern="1200" baseline="0" dirty="0">
                <a:solidFill>
                  <a:srgbClr val="004164"/>
                </a:solidFill>
                <a:effectLst/>
                <a:latin typeface="Franklin Gothic Book" panose="020B0503020102020204" pitchFamily="34" charset="0"/>
              </a:rPr>
              <a:t> means the compatibility </a:t>
            </a:r>
            <a:br>
              <a:rPr lang="en-GB" sz="1600" b="0" i="1" kern="1200" baseline="0" dirty="0">
                <a:solidFill>
                  <a:srgbClr val="004164"/>
                </a:solidFill>
                <a:effectLst/>
                <a:latin typeface="Franklin Gothic Book" panose="020B0503020102020204" pitchFamily="34" charset="0"/>
              </a:rPr>
            </a:br>
            <a:r>
              <a:rPr lang="en-GB" sz="1600" b="0" i="1" kern="1200" baseline="0" dirty="0">
                <a:solidFill>
                  <a:srgbClr val="004164"/>
                </a:solidFill>
                <a:effectLst/>
                <a:latin typeface="Franklin Gothic Book" panose="020B0503020102020204" pitchFamily="34" charset="0"/>
              </a:rPr>
              <a:t>economic thinking with ecological action.”</a:t>
            </a:r>
            <a:br>
              <a:rPr lang="de-DE" sz="1600" kern="1200" baseline="0" dirty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</a:br>
            <a:endParaRPr lang="de-DE" sz="1600" kern="1200" baseline="0" dirty="0">
              <a:solidFill>
                <a:srgbClr val="004164"/>
              </a:solidFill>
              <a:effectLst/>
              <a:latin typeface="Franklin Gothic Book" panose="020B0503020102020204" pitchFamily="34" charset="0"/>
              <a:ea typeface="+mn-ea"/>
              <a:cs typeface="+mn-cs"/>
            </a:endParaRPr>
          </a:p>
          <a:p>
            <a:pPr>
              <a:lnSpc>
                <a:spcPts val="2000"/>
              </a:lnSpc>
              <a:spcAft>
                <a:spcPts val="600"/>
              </a:spcAft>
            </a:pPr>
            <a:endParaRPr lang="de-DE" sz="1600" kern="1200" baseline="0" dirty="0">
              <a:solidFill>
                <a:srgbClr val="004164"/>
              </a:solidFill>
              <a:effectLst/>
              <a:latin typeface="Franklin Gothic Book" panose="020B0503020102020204" pitchFamily="34" charset="0"/>
              <a:ea typeface="+mn-ea"/>
              <a:cs typeface="+mn-cs"/>
            </a:endParaRPr>
          </a:p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de-DE" sz="1600" b="1" i="0" kern="1200" spc="100" baseline="0" dirty="0">
                <a:solidFill>
                  <a:srgbClr val="004164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rPr>
              <a:t>GÖTZ JESBERG</a:t>
            </a:r>
            <a:br>
              <a:rPr lang="de-DE" sz="1600" b="1" i="0" kern="1200" spc="100" baseline="0" dirty="0">
                <a:solidFill>
                  <a:srgbClr val="004164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rPr>
            </a:br>
            <a:r>
              <a:rPr lang="en-GB" sz="1600" kern="1200" baseline="0" dirty="0">
                <a:solidFill>
                  <a:srgbClr val="004164"/>
                </a:solidFill>
                <a:effectLst/>
                <a:latin typeface="Franklin Gothic Book" panose="020B0503020102020204" pitchFamily="34" charset="0"/>
              </a:rPr>
              <a:t>Managing Director, Cologne branch</a:t>
            </a:r>
          </a:p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en-GB" sz="1600" b="0" i="1" kern="1200" baseline="0" dirty="0">
                <a:solidFill>
                  <a:srgbClr val="004164"/>
                </a:solidFill>
                <a:effectLst/>
                <a:latin typeface="Franklin Gothic Book" panose="020B0503020102020204" pitchFamily="34" charset="0"/>
              </a:rPr>
              <a:t>“</a:t>
            </a:r>
            <a:r>
              <a:rPr lang="en-GB" sz="1600" b="0" i="1" kern="1200" baseline="0" dirty="0" err="1">
                <a:solidFill>
                  <a:srgbClr val="004164"/>
                </a:solidFill>
                <a:effectLst/>
                <a:latin typeface="Franklin Gothic Book" panose="020B0503020102020204" pitchFamily="34" charset="0"/>
              </a:rPr>
              <a:t>RheinCargo</a:t>
            </a:r>
            <a:r>
              <a:rPr lang="en-GB" sz="1600" b="0" i="1" kern="1200" baseline="0" dirty="0">
                <a:solidFill>
                  <a:srgbClr val="004164"/>
                </a:solidFill>
                <a:effectLst/>
                <a:latin typeface="Franklin Gothic Book" panose="020B0503020102020204" pitchFamily="34" charset="0"/>
              </a:rPr>
              <a:t> to me symbolises customised logistics</a:t>
            </a:r>
            <a:br>
              <a:rPr lang="en-GB" sz="1600" dirty="0"/>
            </a:br>
            <a:r>
              <a:rPr lang="en-GB" sz="1600" b="0" i="1" kern="1200" baseline="0" dirty="0">
                <a:solidFill>
                  <a:srgbClr val="004164"/>
                </a:solidFill>
                <a:effectLst/>
                <a:latin typeface="Franklin Gothic Book" panose="020B0503020102020204" pitchFamily="34" charset="0"/>
              </a:rPr>
              <a:t>services from the region to the rest of the world.”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327153BD-8D09-112F-5950-F8C6A000253B}"/>
              </a:ext>
            </a:extLst>
          </p:cNvPr>
          <p:cNvCxnSpPr>
            <a:cxnSpLocks/>
          </p:cNvCxnSpPr>
          <p:nvPr userDrawn="1"/>
        </p:nvCxnSpPr>
        <p:spPr>
          <a:xfrm>
            <a:off x="5400000" y="3774646"/>
            <a:ext cx="180000" cy="0"/>
          </a:xfrm>
          <a:prstGeom prst="straightConnector1">
            <a:avLst/>
          </a:prstGeom>
          <a:ln>
            <a:solidFill>
              <a:srgbClr val="004164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C7518C1C-1DA6-3A62-11E9-57B2D4B8FAB9}"/>
              </a:ext>
            </a:extLst>
          </p:cNvPr>
          <p:cNvCxnSpPr>
            <a:cxnSpLocks/>
          </p:cNvCxnSpPr>
          <p:nvPr userDrawn="1"/>
        </p:nvCxnSpPr>
        <p:spPr>
          <a:xfrm flipH="1">
            <a:off x="5400000" y="2022046"/>
            <a:ext cx="180000" cy="0"/>
          </a:xfrm>
          <a:prstGeom prst="straightConnector1">
            <a:avLst/>
          </a:prstGeom>
          <a:ln>
            <a:solidFill>
              <a:srgbClr val="004164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Datumsplatzhalter 3">
            <a:extLst>
              <a:ext uri="{FF2B5EF4-FFF2-40B4-BE49-F238E27FC236}">
                <a16:creationId xmlns:a16="http://schemas.microsoft.com/office/drawing/2014/main" id="{2444E769-7A17-18D5-5D13-2D727AABB1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7124" y="6498000"/>
            <a:ext cx="1062789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200" spc="50" baseline="0">
                <a:solidFill>
                  <a:srgbClr val="004164"/>
                </a:solidFill>
                <a:latin typeface="Franklin Gothic Book" panose="020B0503020102020204" pitchFamily="34" charset="0"/>
              </a:defRPr>
            </a:lvl1pPr>
          </a:lstStyle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35" name="Fußzeilenplatzhalter 4">
            <a:extLst>
              <a:ext uri="{FF2B5EF4-FFF2-40B4-BE49-F238E27FC236}">
                <a16:creationId xmlns:a16="http://schemas.microsoft.com/office/drawing/2014/main" id="{CC722CE4-37E6-A021-966D-096E325DE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9519" y="6498000"/>
            <a:ext cx="1062789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200" baseline="0">
                <a:solidFill>
                  <a:srgbClr val="004164"/>
                </a:solidFill>
                <a:latin typeface="Franklin Gothic Book" panose="020B0503020102020204" pitchFamily="34" charset="0"/>
              </a:defRPr>
            </a:lvl1pPr>
          </a:lstStyle>
          <a:p>
            <a:pPr algn="l"/>
            <a:r>
              <a:rPr lang="de-DE" b="1" spc="100" dirty="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5519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02_Bild+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>
            <a:extLst>
              <a:ext uri="{FF2B5EF4-FFF2-40B4-BE49-F238E27FC236}">
                <a16:creationId xmlns:a16="http://schemas.microsoft.com/office/drawing/2014/main" id="{BCABFBC7-5AD0-0C9C-7014-3815541F42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4341" y="-1"/>
            <a:ext cx="4826000" cy="6858000"/>
          </a:xfrm>
          <a:prstGeom prst="rect">
            <a:avLst/>
          </a:prstGeom>
          <a:effectLst>
            <a:outerShdw blurRad="254000" dist="38100" dir="10800000" algn="r" rotWithShape="0">
              <a:prstClr val="black">
                <a:alpha val="20000"/>
              </a:prstClr>
            </a:outerShdw>
          </a:effec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A12A74C-5DC3-E282-A8A9-D9A555658D38}"/>
              </a:ext>
            </a:extLst>
          </p:cNvPr>
          <p:cNvSpPr/>
          <p:nvPr userDrawn="1"/>
        </p:nvSpPr>
        <p:spPr>
          <a:xfrm>
            <a:off x="6745940" y="-2"/>
            <a:ext cx="5446059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1A381B29-65F1-7DDB-B470-145C928B47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8752" y="6368499"/>
            <a:ext cx="943681" cy="943681"/>
          </a:xfrm>
          <a:prstGeom prst="rect">
            <a:avLst/>
          </a:prstGeom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A802D929-E389-1FD3-6F87-37F2DAAE58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0" y="543049"/>
            <a:ext cx="6120000" cy="332399"/>
          </a:xfrm>
        </p:spPr>
        <p:txBody>
          <a:bodyPr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de-DE" sz="2400" b="1" i="0" kern="1200" cap="all" spc="200" baseline="0" dirty="0">
                <a:solidFill>
                  <a:srgbClr val="004164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AF13BAC5-D6A8-8813-A3C5-6C43091E76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0" y="912812"/>
            <a:ext cx="6120000" cy="332399"/>
          </a:xfrm>
        </p:spPr>
        <p:txBody>
          <a:bodyPr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de-DE" sz="2400" kern="1200" cap="all" spc="200" baseline="0" dirty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Subheadline</a:t>
            </a:r>
          </a:p>
        </p:txBody>
      </p:sp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9B608A27-64D5-3B5C-68CE-ED7515AC76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0" y="1898917"/>
            <a:ext cx="6120000" cy="23955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None/>
              <a:defRPr lang="de-DE" sz="1600" kern="1200" baseline="0" dirty="0" smtClean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2F4B2B-F3C0-7297-6902-1692AD9D0E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698542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de-DE" dirty="0"/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497B2C1A-469E-294C-D0DD-22AD39AAC7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7124" y="6498000"/>
            <a:ext cx="1062789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200" spc="50" baseline="0">
                <a:solidFill>
                  <a:srgbClr val="004164"/>
                </a:solidFill>
                <a:latin typeface="Franklin Gothic Book" panose="020B0503020102020204" pitchFamily="34" charset="0"/>
              </a:defRPr>
            </a:lvl1pPr>
          </a:lstStyle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BC71E2F9-13F4-2620-C5F5-780CAE7C8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9519" y="6498000"/>
            <a:ext cx="1062789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200" baseline="0">
                <a:solidFill>
                  <a:srgbClr val="004164"/>
                </a:solidFill>
                <a:latin typeface="Franklin Gothic Book" panose="020B0503020102020204" pitchFamily="34" charset="0"/>
              </a:defRPr>
            </a:lvl1pPr>
          </a:lstStyle>
          <a:p>
            <a:pPr algn="l"/>
            <a:r>
              <a:rPr lang="de-DE" b="1" spc="100" dirty="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808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03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>
            <a:extLst>
              <a:ext uri="{FF2B5EF4-FFF2-40B4-BE49-F238E27FC236}">
                <a16:creationId xmlns:a16="http://schemas.microsoft.com/office/drawing/2014/main" id="{1A381B29-65F1-7DDB-B470-145C928B47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8752" y="6368499"/>
            <a:ext cx="943681" cy="943681"/>
          </a:xfrm>
          <a:prstGeom prst="rect">
            <a:avLst/>
          </a:prstGeom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A802D929-E389-1FD3-6F87-37F2DAAE58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543049"/>
            <a:ext cx="10753200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lang="de-DE" sz="2400" b="1" i="0" kern="1200" cap="all" spc="200" baseline="0" dirty="0">
                <a:solidFill>
                  <a:srgbClr val="004164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AF13BAC5-D6A8-8813-A3C5-6C43091E76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912812"/>
            <a:ext cx="10753200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lang="de-DE" sz="2400" kern="1200" cap="all" spc="200" baseline="0" dirty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Subheadline</a:t>
            </a:r>
          </a:p>
        </p:txBody>
      </p:sp>
      <p:sp>
        <p:nvSpPr>
          <p:cNvPr id="91" name="Textplatzhalter 13">
            <a:extLst>
              <a:ext uri="{FF2B5EF4-FFF2-40B4-BE49-F238E27FC236}">
                <a16:creationId xmlns:a16="http://schemas.microsoft.com/office/drawing/2014/main" id="{30BEF689-A628-B298-1308-E409611062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898917"/>
            <a:ext cx="10800000" cy="23955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None/>
              <a:defRPr lang="de-DE" sz="1600" kern="1200" baseline="0" dirty="0" smtClean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2" name="Datumsplatzhalter 3">
            <a:extLst>
              <a:ext uri="{FF2B5EF4-FFF2-40B4-BE49-F238E27FC236}">
                <a16:creationId xmlns:a16="http://schemas.microsoft.com/office/drawing/2014/main" id="{1D5FAE03-6B86-2DFB-C7DE-8B7C296C4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7124" y="6498000"/>
            <a:ext cx="1062789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200" spc="50" baseline="0">
                <a:solidFill>
                  <a:srgbClr val="004164"/>
                </a:solidFill>
                <a:latin typeface="Franklin Gothic Book" panose="020B0503020102020204" pitchFamily="34" charset="0"/>
              </a:defRPr>
            </a:lvl1pPr>
          </a:lstStyle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93" name="Fußzeilenplatzhalter 4">
            <a:extLst>
              <a:ext uri="{FF2B5EF4-FFF2-40B4-BE49-F238E27FC236}">
                <a16:creationId xmlns:a16="http://schemas.microsoft.com/office/drawing/2014/main" id="{952B390F-0ED6-4824-C424-20A69D065E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9519" y="6498000"/>
            <a:ext cx="1062789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200" baseline="0">
                <a:solidFill>
                  <a:srgbClr val="004164"/>
                </a:solidFill>
                <a:latin typeface="Franklin Gothic Book" panose="020B0503020102020204" pitchFamily="34" charset="0"/>
              </a:defRPr>
            </a:lvl1pPr>
          </a:lstStyle>
          <a:p>
            <a:pPr algn="l"/>
            <a:r>
              <a:rPr lang="de-DE" b="1" spc="100" dirty="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565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04_Zah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>
            <a:extLst>
              <a:ext uri="{FF2B5EF4-FFF2-40B4-BE49-F238E27FC236}">
                <a16:creationId xmlns:a16="http://schemas.microsoft.com/office/drawing/2014/main" id="{1A381B29-65F1-7DDB-B470-145C928B47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8752" y="6368499"/>
            <a:ext cx="943681" cy="943681"/>
          </a:xfrm>
          <a:prstGeom prst="rect">
            <a:avLst/>
          </a:prstGeom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A802D929-E389-1FD3-6F87-37F2DAAE58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543049"/>
            <a:ext cx="10753200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lang="de-DE" sz="2400" b="1" i="0" kern="1200" cap="all" spc="200" baseline="0" dirty="0">
                <a:solidFill>
                  <a:srgbClr val="004164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AF13BAC5-D6A8-8813-A3C5-6C43091E76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912812"/>
            <a:ext cx="10753200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lang="de-DE" sz="2400" kern="1200" cap="all" spc="200" baseline="0" dirty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Subheadline</a:t>
            </a:r>
          </a:p>
        </p:txBody>
      </p:sp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9B608A27-64D5-3B5C-68CE-ED7515AC76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2093653"/>
            <a:ext cx="2160000" cy="244362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6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Zeile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BF931D31-770B-B08A-C2AB-519ADC51D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09044" y="6498962"/>
            <a:ext cx="1062789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200" spc="50" baseline="0">
                <a:solidFill>
                  <a:srgbClr val="004164"/>
                </a:solidFill>
                <a:latin typeface="Franklin Gothic Book" panose="020B0503020102020204" pitchFamily="34" charset="0"/>
              </a:defRPr>
            </a:lvl1pPr>
          </a:lstStyle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886626B4-9E99-EB18-33A6-5F120109F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81439" y="6498962"/>
            <a:ext cx="1062789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200" baseline="0">
                <a:solidFill>
                  <a:srgbClr val="004164"/>
                </a:solidFill>
                <a:latin typeface="Franklin Gothic Book" panose="020B0503020102020204" pitchFamily="34" charset="0"/>
              </a:defRPr>
            </a:lvl1pPr>
          </a:lstStyle>
          <a:p>
            <a:pPr algn="l"/>
            <a:r>
              <a:rPr lang="de-DE" b="1" spc="100" dirty="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78B0B125-8985-6167-F6DB-8849952C9A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2389987"/>
            <a:ext cx="2160000" cy="246221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600" kern="1200" cap="all" spc="100" baseline="0" dirty="0" smtClean="0">
                <a:solidFill>
                  <a:srgbClr val="0C7FBE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Zeile</a:t>
            </a:r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41FDA39E-FEE5-26AB-4DF0-D7669DD71D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585650"/>
            <a:ext cx="2160000" cy="492443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32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123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A0CA8D60-66CD-34C0-4F73-EBFFDF0FE9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6304" y="2636208"/>
            <a:ext cx="531948" cy="531948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1AEABC7-18B9-BD2E-1A13-3976DB5FB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6304" y="4242228"/>
            <a:ext cx="531948" cy="531948"/>
          </a:xfrm>
          <a:prstGeom prst="rect">
            <a:avLst/>
          </a:prstGeom>
        </p:spPr>
      </p:pic>
      <p:sp>
        <p:nvSpPr>
          <p:cNvPr id="54" name="Textplatzhalter 13">
            <a:extLst>
              <a:ext uri="{FF2B5EF4-FFF2-40B4-BE49-F238E27FC236}">
                <a16:creationId xmlns:a16="http://schemas.microsoft.com/office/drawing/2014/main" id="{D2F3B857-786D-6276-56A2-321704A3F27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0000" y="3676158"/>
            <a:ext cx="2160000" cy="244362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6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Zeile</a:t>
            </a:r>
          </a:p>
        </p:txBody>
      </p:sp>
      <p:sp>
        <p:nvSpPr>
          <p:cNvPr id="55" name="Textplatzhalter 13">
            <a:extLst>
              <a:ext uri="{FF2B5EF4-FFF2-40B4-BE49-F238E27FC236}">
                <a16:creationId xmlns:a16="http://schemas.microsoft.com/office/drawing/2014/main" id="{F3F13CDE-0C83-5ECC-43D9-94E9F7D4635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20000" y="3972492"/>
            <a:ext cx="2160000" cy="246221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600" kern="1200" cap="all" spc="100" baseline="0" dirty="0" smtClean="0">
                <a:solidFill>
                  <a:srgbClr val="0C7FBE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Zeile</a:t>
            </a:r>
          </a:p>
        </p:txBody>
      </p:sp>
      <p:sp>
        <p:nvSpPr>
          <p:cNvPr id="56" name="Textplatzhalter 13">
            <a:extLst>
              <a:ext uri="{FF2B5EF4-FFF2-40B4-BE49-F238E27FC236}">
                <a16:creationId xmlns:a16="http://schemas.microsoft.com/office/drawing/2014/main" id="{DE42E2AA-1034-5C17-51CD-BF15F025B9B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20000" y="3168155"/>
            <a:ext cx="2160000" cy="492443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32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123</a:t>
            </a:r>
          </a:p>
        </p:txBody>
      </p:sp>
      <p:sp>
        <p:nvSpPr>
          <p:cNvPr id="57" name="Textplatzhalter 13">
            <a:extLst>
              <a:ext uri="{FF2B5EF4-FFF2-40B4-BE49-F238E27FC236}">
                <a16:creationId xmlns:a16="http://schemas.microsoft.com/office/drawing/2014/main" id="{3C6DF12F-7F1A-3450-A84F-6559B5C5CE0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20000" y="5282179"/>
            <a:ext cx="2160000" cy="244362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6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Zeile</a:t>
            </a:r>
          </a:p>
        </p:txBody>
      </p:sp>
      <p:sp>
        <p:nvSpPr>
          <p:cNvPr id="58" name="Textplatzhalter 13">
            <a:extLst>
              <a:ext uri="{FF2B5EF4-FFF2-40B4-BE49-F238E27FC236}">
                <a16:creationId xmlns:a16="http://schemas.microsoft.com/office/drawing/2014/main" id="{830D155E-D35C-D944-F13C-19E8DEFA47C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20000" y="5578513"/>
            <a:ext cx="2160000" cy="246221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600" kern="1200" cap="all" spc="100" baseline="0" dirty="0" smtClean="0">
                <a:solidFill>
                  <a:srgbClr val="0C7FBE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Zeile</a:t>
            </a:r>
          </a:p>
        </p:txBody>
      </p:sp>
      <p:sp>
        <p:nvSpPr>
          <p:cNvPr id="59" name="Textplatzhalter 13">
            <a:extLst>
              <a:ext uri="{FF2B5EF4-FFF2-40B4-BE49-F238E27FC236}">
                <a16:creationId xmlns:a16="http://schemas.microsoft.com/office/drawing/2014/main" id="{D64993D7-D388-269F-115F-7AB3445124C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20000" y="4774176"/>
            <a:ext cx="2160000" cy="492443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32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123</a:t>
            </a:r>
          </a:p>
        </p:txBody>
      </p:sp>
      <p:sp>
        <p:nvSpPr>
          <p:cNvPr id="60" name="Textplatzhalter 13">
            <a:extLst>
              <a:ext uri="{FF2B5EF4-FFF2-40B4-BE49-F238E27FC236}">
                <a16:creationId xmlns:a16="http://schemas.microsoft.com/office/drawing/2014/main" id="{BDCF695D-57ED-A1DB-5B78-5FB03382E1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584556" y="2093653"/>
            <a:ext cx="2160000" cy="244362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6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Zeile</a:t>
            </a:r>
          </a:p>
        </p:txBody>
      </p:sp>
      <p:sp>
        <p:nvSpPr>
          <p:cNvPr id="61" name="Textplatzhalter 13">
            <a:extLst>
              <a:ext uri="{FF2B5EF4-FFF2-40B4-BE49-F238E27FC236}">
                <a16:creationId xmlns:a16="http://schemas.microsoft.com/office/drawing/2014/main" id="{C03A46FC-D43B-0F58-CA57-035F78BC132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584556" y="2389987"/>
            <a:ext cx="2160000" cy="246221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600" kern="1200" cap="all" spc="100" baseline="0" dirty="0" smtClean="0">
                <a:solidFill>
                  <a:srgbClr val="0C7FBE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Zeile</a:t>
            </a:r>
          </a:p>
        </p:txBody>
      </p:sp>
      <p:sp>
        <p:nvSpPr>
          <p:cNvPr id="62" name="Textplatzhalter 13">
            <a:extLst>
              <a:ext uri="{FF2B5EF4-FFF2-40B4-BE49-F238E27FC236}">
                <a16:creationId xmlns:a16="http://schemas.microsoft.com/office/drawing/2014/main" id="{5F3ED6CA-D363-4B3C-97F6-34995E5059D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584556" y="1585650"/>
            <a:ext cx="2160000" cy="492443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32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123</a:t>
            </a:r>
          </a:p>
        </p:txBody>
      </p:sp>
      <p:pic>
        <p:nvPicPr>
          <p:cNvPr id="63" name="Grafik 62">
            <a:extLst>
              <a:ext uri="{FF2B5EF4-FFF2-40B4-BE49-F238E27FC236}">
                <a16:creationId xmlns:a16="http://schemas.microsoft.com/office/drawing/2014/main" id="{2985C0CF-FBC3-1480-6EF0-836F4560CA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30860" y="2636208"/>
            <a:ext cx="531948" cy="531948"/>
          </a:xfrm>
          <a:prstGeom prst="rect">
            <a:avLst/>
          </a:prstGeom>
        </p:spPr>
      </p:pic>
      <p:sp>
        <p:nvSpPr>
          <p:cNvPr id="64" name="Textplatzhalter 13">
            <a:extLst>
              <a:ext uri="{FF2B5EF4-FFF2-40B4-BE49-F238E27FC236}">
                <a16:creationId xmlns:a16="http://schemas.microsoft.com/office/drawing/2014/main" id="{B5F2C4ED-1E9F-B08C-4818-C4F6315D88F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447446" y="2093653"/>
            <a:ext cx="2160000" cy="244362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600" b="1" i="0" kern="1200" cap="all" spc="100" baseline="0" dirty="0" smtClean="0">
                <a:solidFill>
                  <a:srgbClr val="E30613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Zeile</a:t>
            </a:r>
          </a:p>
        </p:txBody>
      </p:sp>
      <p:sp>
        <p:nvSpPr>
          <p:cNvPr id="65" name="Textplatzhalter 13">
            <a:extLst>
              <a:ext uri="{FF2B5EF4-FFF2-40B4-BE49-F238E27FC236}">
                <a16:creationId xmlns:a16="http://schemas.microsoft.com/office/drawing/2014/main" id="{DBE36386-8EFE-4F94-6244-756303E7EE8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447446" y="2389987"/>
            <a:ext cx="2160000" cy="246221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600" kern="1200" cap="all" spc="100" baseline="0" dirty="0" smtClean="0">
                <a:solidFill>
                  <a:srgbClr val="E30613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Zeile</a:t>
            </a:r>
          </a:p>
        </p:txBody>
      </p:sp>
      <p:sp>
        <p:nvSpPr>
          <p:cNvPr id="66" name="Textplatzhalter 13">
            <a:extLst>
              <a:ext uri="{FF2B5EF4-FFF2-40B4-BE49-F238E27FC236}">
                <a16:creationId xmlns:a16="http://schemas.microsoft.com/office/drawing/2014/main" id="{F5DDE70A-48C8-BEA9-D828-469A5D56E9C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47446" y="1585650"/>
            <a:ext cx="2160000" cy="492443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3200" b="1" i="0" kern="1200" cap="all" spc="100" baseline="0" dirty="0" smtClean="0">
                <a:solidFill>
                  <a:srgbClr val="E30613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123</a:t>
            </a:r>
          </a:p>
        </p:txBody>
      </p:sp>
      <p:pic>
        <p:nvPicPr>
          <p:cNvPr id="67" name="Grafik 66">
            <a:extLst>
              <a:ext uri="{FF2B5EF4-FFF2-40B4-BE49-F238E27FC236}">
                <a16:creationId xmlns:a16="http://schemas.microsoft.com/office/drawing/2014/main" id="{77EF4D59-62CE-4B38-1566-DB77009C25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95416" y="2636208"/>
            <a:ext cx="531948" cy="531948"/>
          </a:xfrm>
          <a:prstGeom prst="rect">
            <a:avLst/>
          </a:prstGeom>
        </p:spPr>
      </p:pic>
      <p:sp>
        <p:nvSpPr>
          <p:cNvPr id="68" name="Textplatzhalter 13">
            <a:extLst>
              <a:ext uri="{FF2B5EF4-FFF2-40B4-BE49-F238E27FC236}">
                <a16:creationId xmlns:a16="http://schemas.microsoft.com/office/drawing/2014/main" id="{CC37520E-0EC9-2B4E-3E23-568BD8A649F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313666" y="2093653"/>
            <a:ext cx="2160000" cy="244362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600" b="1" i="0" kern="1200" cap="all" spc="100" baseline="0" dirty="0" smtClean="0">
                <a:solidFill>
                  <a:srgbClr val="E30613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Zeile</a:t>
            </a:r>
          </a:p>
        </p:txBody>
      </p:sp>
      <p:sp>
        <p:nvSpPr>
          <p:cNvPr id="69" name="Textplatzhalter 13">
            <a:extLst>
              <a:ext uri="{FF2B5EF4-FFF2-40B4-BE49-F238E27FC236}">
                <a16:creationId xmlns:a16="http://schemas.microsoft.com/office/drawing/2014/main" id="{3E119F86-731B-B532-BBF0-75656288923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313666" y="2389987"/>
            <a:ext cx="2160000" cy="246221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600" kern="1200" cap="all" spc="100" baseline="0" dirty="0" smtClean="0">
                <a:solidFill>
                  <a:srgbClr val="E30613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Zeile</a:t>
            </a:r>
          </a:p>
        </p:txBody>
      </p:sp>
      <p:sp>
        <p:nvSpPr>
          <p:cNvPr id="70" name="Textplatzhalter 13">
            <a:extLst>
              <a:ext uri="{FF2B5EF4-FFF2-40B4-BE49-F238E27FC236}">
                <a16:creationId xmlns:a16="http://schemas.microsoft.com/office/drawing/2014/main" id="{D4294260-7260-269E-82BF-AFC34E3A3E4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313666" y="1585650"/>
            <a:ext cx="2160000" cy="492443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3200" b="1" i="0" kern="1200" cap="all" spc="100" baseline="0" dirty="0" smtClean="0">
                <a:solidFill>
                  <a:srgbClr val="E30613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123</a:t>
            </a:r>
          </a:p>
        </p:txBody>
      </p:sp>
      <p:pic>
        <p:nvPicPr>
          <p:cNvPr id="71" name="Grafik 70">
            <a:extLst>
              <a:ext uri="{FF2B5EF4-FFF2-40B4-BE49-F238E27FC236}">
                <a16:creationId xmlns:a16="http://schemas.microsoft.com/office/drawing/2014/main" id="{21A93235-F0C3-ECAC-39A7-611CE7699F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9571" y="4242228"/>
            <a:ext cx="531948" cy="531948"/>
          </a:xfrm>
          <a:prstGeom prst="rect">
            <a:avLst/>
          </a:prstGeom>
        </p:spPr>
      </p:pic>
      <p:sp>
        <p:nvSpPr>
          <p:cNvPr id="75" name="Textplatzhalter 13">
            <a:extLst>
              <a:ext uri="{FF2B5EF4-FFF2-40B4-BE49-F238E27FC236}">
                <a16:creationId xmlns:a16="http://schemas.microsoft.com/office/drawing/2014/main" id="{BFE65451-CC44-8DAA-28A1-3EB81BABF8EE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573267" y="5282179"/>
            <a:ext cx="2160000" cy="244362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6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Zeile</a:t>
            </a:r>
          </a:p>
        </p:txBody>
      </p:sp>
      <p:sp>
        <p:nvSpPr>
          <p:cNvPr id="76" name="Textplatzhalter 13">
            <a:extLst>
              <a:ext uri="{FF2B5EF4-FFF2-40B4-BE49-F238E27FC236}">
                <a16:creationId xmlns:a16="http://schemas.microsoft.com/office/drawing/2014/main" id="{52750A04-2F71-6810-D0B1-5103396BC62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3573267" y="5578513"/>
            <a:ext cx="2160000" cy="246221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600" kern="1200" cap="all" spc="100" baseline="0" dirty="0" smtClean="0">
                <a:solidFill>
                  <a:srgbClr val="0C7FBE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Zeile</a:t>
            </a:r>
          </a:p>
        </p:txBody>
      </p:sp>
      <p:sp>
        <p:nvSpPr>
          <p:cNvPr id="77" name="Textplatzhalter 13">
            <a:extLst>
              <a:ext uri="{FF2B5EF4-FFF2-40B4-BE49-F238E27FC236}">
                <a16:creationId xmlns:a16="http://schemas.microsoft.com/office/drawing/2014/main" id="{F51BD9FF-3603-11B6-0CA1-F3D45F0C7F3C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573267" y="4774176"/>
            <a:ext cx="2160000" cy="492443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32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123</a:t>
            </a:r>
          </a:p>
        </p:txBody>
      </p:sp>
      <p:pic>
        <p:nvPicPr>
          <p:cNvPr id="78" name="Grafik 77">
            <a:extLst>
              <a:ext uri="{FF2B5EF4-FFF2-40B4-BE49-F238E27FC236}">
                <a16:creationId xmlns:a16="http://schemas.microsoft.com/office/drawing/2014/main" id="{50D26A64-3DBC-68DF-38CC-83BE0DCFD7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98238" y="4242228"/>
            <a:ext cx="531948" cy="531948"/>
          </a:xfrm>
          <a:prstGeom prst="rect">
            <a:avLst/>
          </a:prstGeom>
        </p:spPr>
      </p:pic>
      <p:sp>
        <p:nvSpPr>
          <p:cNvPr id="82" name="Textplatzhalter 13">
            <a:extLst>
              <a:ext uri="{FF2B5EF4-FFF2-40B4-BE49-F238E27FC236}">
                <a16:creationId xmlns:a16="http://schemas.microsoft.com/office/drawing/2014/main" id="{432EECDF-42F1-1DD2-D7FA-3FE1E115175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447446" y="5282179"/>
            <a:ext cx="2160000" cy="244362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600" b="1" i="0" kern="1200" cap="all" spc="100" baseline="0" dirty="0" smtClean="0">
                <a:solidFill>
                  <a:srgbClr val="004164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Zeile</a:t>
            </a:r>
          </a:p>
        </p:txBody>
      </p:sp>
      <p:sp>
        <p:nvSpPr>
          <p:cNvPr id="83" name="Textplatzhalter 13">
            <a:extLst>
              <a:ext uri="{FF2B5EF4-FFF2-40B4-BE49-F238E27FC236}">
                <a16:creationId xmlns:a16="http://schemas.microsoft.com/office/drawing/2014/main" id="{25B800B5-DC85-AF1F-3A15-7E2952AA9FBB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447446" y="5578513"/>
            <a:ext cx="2160000" cy="246221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600" kern="1200" cap="all" spc="100" baseline="0" dirty="0" smtClean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Zeile</a:t>
            </a:r>
          </a:p>
        </p:txBody>
      </p:sp>
      <p:sp>
        <p:nvSpPr>
          <p:cNvPr id="84" name="Textplatzhalter 13">
            <a:extLst>
              <a:ext uri="{FF2B5EF4-FFF2-40B4-BE49-F238E27FC236}">
                <a16:creationId xmlns:a16="http://schemas.microsoft.com/office/drawing/2014/main" id="{BD88DC56-2E9B-1B21-4E38-C6A970111A0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447446" y="4774176"/>
            <a:ext cx="2160000" cy="492443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3200" b="1" i="0" kern="1200" cap="all" spc="100" baseline="0" dirty="0" smtClean="0">
                <a:solidFill>
                  <a:srgbClr val="004164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123</a:t>
            </a:r>
          </a:p>
        </p:txBody>
      </p:sp>
      <p:sp>
        <p:nvSpPr>
          <p:cNvPr id="85" name="Textplatzhalter 13">
            <a:extLst>
              <a:ext uri="{FF2B5EF4-FFF2-40B4-BE49-F238E27FC236}">
                <a16:creationId xmlns:a16="http://schemas.microsoft.com/office/drawing/2014/main" id="{20A0B639-EFD2-A0E6-C9F8-7082BBACD752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9313666" y="3676158"/>
            <a:ext cx="2160000" cy="244362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600" b="1" i="0" kern="1200" cap="all" spc="100" baseline="0" dirty="0" smtClean="0">
                <a:solidFill>
                  <a:srgbClr val="E30613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Zeile</a:t>
            </a:r>
          </a:p>
        </p:txBody>
      </p:sp>
      <p:sp>
        <p:nvSpPr>
          <p:cNvPr id="86" name="Textplatzhalter 13">
            <a:extLst>
              <a:ext uri="{FF2B5EF4-FFF2-40B4-BE49-F238E27FC236}">
                <a16:creationId xmlns:a16="http://schemas.microsoft.com/office/drawing/2014/main" id="{C6E16FBA-3E88-923B-52F2-E3C3DD6CE57D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9313666" y="3972492"/>
            <a:ext cx="2160000" cy="246221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600" kern="1200" cap="all" spc="100" baseline="0" dirty="0" smtClean="0">
                <a:solidFill>
                  <a:srgbClr val="E30613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Zeile</a:t>
            </a:r>
          </a:p>
        </p:txBody>
      </p:sp>
      <p:sp>
        <p:nvSpPr>
          <p:cNvPr id="87" name="Textplatzhalter 13">
            <a:extLst>
              <a:ext uri="{FF2B5EF4-FFF2-40B4-BE49-F238E27FC236}">
                <a16:creationId xmlns:a16="http://schemas.microsoft.com/office/drawing/2014/main" id="{8AF06F2A-EF59-6481-2060-03610AE44E4C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9313666" y="3168155"/>
            <a:ext cx="2160000" cy="492443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3200" b="1" i="0" kern="1200" cap="all" spc="100" baseline="0" dirty="0" smtClean="0">
                <a:solidFill>
                  <a:srgbClr val="E30613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123</a:t>
            </a:r>
          </a:p>
        </p:txBody>
      </p:sp>
      <p:sp>
        <p:nvSpPr>
          <p:cNvPr id="88" name="Textplatzhalter 13">
            <a:extLst>
              <a:ext uri="{FF2B5EF4-FFF2-40B4-BE49-F238E27FC236}">
                <a16:creationId xmlns:a16="http://schemas.microsoft.com/office/drawing/2014/main" id="{BB2260A1-7119-D84F-D488-687D875758C4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313666" y="5282179"/>
            <a:ext cx="2160000" cy="244362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600" b="1" i="0" kern="1200" cap="all" spc="100" baseline="0" dirty="0" smtClean="0">
                <a:solidFill>
                  <a:srgbClr val="004164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Zeile</a:t>
            </a:r>
          </a:p>
        </p:txBody>
      </p:sp>
      <p:sp>
        <p:nvSpPr>
          <p:cNvPr id="89" name="Textplatzhalter 13">
            <a:extLst>
              <a:ext uri="{FF2B5EF4-FFF2-40B4-BE49-F238E27FC236}">
                <a16:creationId xmlns:a16="http://schemas.microsoft.com/office/drawing/2014/main" id="{2837EDE7-B9E9-6128-EE05-854438AB8495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9313666" y="5578513"/>
            <a:ext cx="2160000" cy="246221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600" kern="1200" cap="all" spc="100" baseline="0" dirty="0" smtClean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Zeile</a:t>
            </a:r>
          </a:p>
        </p:txBody>
      </p:sp>
      <p:sp>
        <p:nvSpPr>
          <p:cNvPr id="90" name="Textplatzhalter 13">
            <a:extLst>
              <a:ext uri="{FF2B5EF4-FFF2-40B4-BE49-F238E27FC236}">
                <a16:creationId xmlns:a16="http://schemas.microsoft.com/office/drawing/2014/main" id="{992CB441-A891-68C2-6D81-A0947AF9A2F8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9313666" y="4774176"/>
            <a:ext cx="2160000" cy="492443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3200" b="1" i="0" kern="1200" cap="all" spc="100" baseline="0" dirty="0" smtClean="0">
                <a:solidFill>
                  <a:srgbClr val="004164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de-DE" sz="2000" kern="120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123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3F4C6EE-6BE4-F905-0BEA-38982E2610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05121" y="2863150"/>
            <a:ext cx="1644650" cy="164465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29CFED0-C561-3D55-A407-132F229389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30942" y="2863150"/>
            <a:ext cx="1644650" cy="164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64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CD7E416-A33E-81DA-1A79-C088BE8F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0471BC8-3C86-A5AD-2B93-9DCB5D602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36F6F6-26A7-BB83-52F0-3EC2B21B9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08514" y="6498962"/>
            <a:ext cx="1045286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200" baseline="0">
                <a:solidFill>
                  <a:srgbClr val="004164"/>
                </a:solidFill>
                <a:latin typeface="Franklin Gothic Book" panose="020B0503020102020204" pitchFamily="34" charset="0"/>
              </a:defRPr>
            </a:lvl1pPr>
          </a:lstStyle>
          <a:p>
            <a:fld id="{3D4C3308-707F-D241-BDC6-97E95A98028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077CDBEC-C26B-683C-FD98-371B6D248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7124" y="6498000"/>
            <a:ext cx="1062789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200" spc="50" baseline="0">
                <a:solidFill>
                  <a:srgbClr val="004164"/>
                </a:solidFill>
                <a:latin typeface="Franklin Gothic Book" panose="020B0503020102020204" pitchFamily="34" charset="0"/>
              </a:defRPr>
            </a:lvl1pPr>
          </a:lstStyle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1C70ACD4-6D0B-7A44-A568-C109E36684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9519" y="6498000"/>
            <a:ext cx="1062789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200" baseline="0">
                <a:solidFill>
                  <a:srgbClr val="004164"/>
                </a:solidFill>
                <a:latin typeface="Franklin Gothic Book" panose="020B0503020102020204" pitchFamily="34" charset="0"/>
              </a:defRPr>
            </a:lvl1pPr>
          </a:lstStyle>
          <a:p>
            <a:pPr algn="l"/>
            <a:r>
              <a:rPr lang="de-DE" b="1" spc="100" dirty="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222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70" r:id="rId11"/>
    <p:sldLayoutId id="2147483673" r:id="rId12"/>
    <p:sldLayoutId id="2147483671" r:id="rId13"/>
    <p:sldLayoutId id="2147483674" r:id="rId14"/>
    <p:sldLayoutId id="2147483672" r:id="rId15"/>
    <p:sldLayoutId id="2147483675" r:id="rId16"/>
    <p:sldLayoutId id="2147483669" r:id="rId17"/>
    <p:sldLayoutId id="2147483676" r:id="rId18"/>
    <p:sldLayoutId id="2147483677" r:id="rId19"/>
    <p:sldLayoutId id="2147483678" r:id="rId20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rgbClr val="004164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mbol" pitchFamily="2" charset="2"/>
        <a:buChar char="-"/>
        <a:defRPr sz="2000" kern="1200" baseline="0">
          <a:solidFill>
            <a:srgbClr val="004164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2000" kern="1200" baseline="0">
          <a:solidFill>
            <a:srgbClr val="004164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2000" kern="1200" baseline="0">
          <a:solidFill>
            <a:srgbClr val="004164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2000" kern="1200" baseline="0">
          <a:solidFill>
            <a:srgbClr val="004164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itchFamily="2" charset="2"/>
        <a:buChar char="-"/>
        <a:defRPr sz="2000" kern="1200" baseline="0">
          <a:solidFill>
            <a:srgbClr val="004164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5.png"/><Relationship Id="rId3" Type="http://schemas.openxmlformats.org/officeDocument/2006/relationships/image" Target="../media/image59.png"/><Relationship Id="rId7" Type="http://schemas.openxmlformats.org/officeDocument/2006/relationships/image" Target="../media/image17.svg"/><Relationship Id="rId12" Type="http://schemas.openxmlformats.org/officeDocument/2006/relationships/image" Target="../media/image64.tif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63.tiff"/><Relationship Id="rId5" Type="http://schemas.openxmlformats.org/officeDocument/2006/relationships/image" Target="../media/image61.jpg"/><Relationship Id="rId15" Type="http://schemas.openxmlformats.org/officeDocument/2006/relationships/image" Target="../media/image67.png"/><Relationship Id="rId10" Type="http://schemas.openxmlformats.org/officeDocument/2006/relationships/image" Target="../media/image62.tiff"/><Relationship Id="rId4" Type="http://schemas.openxmlformats.org/officeDocument/2006/relationships/image" Target="../media/image60.png"/><Relationship Id="rId9" Type="http://schemas.openxmlformats.org/officeDocument/2006/relationships/image" Target="../media/image19.svg"/><Relationship Id="rId1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78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BD7118-D79E-6E02-FA07-49F1353083E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07250" y="4251325"/>
            <a:ext cx="4984750" cy="552450"/>
          </a:xfrm>
        </p:spPr>
        <p:txBody>
          <a:bodyPr/>
          <a:lstStyle/>
          <a:p>
            <a:r>
              <a:rPr lang="de-DE" dirty="0"/>
              <a:t>Hafen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DC852E-AB13-C4FA-28D6-BBAD22273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0108" y="3430954"/>
            <a:ext cx="1644650" cy="164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B632EA1-3292-14EE-C644-EC9B519D62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E02143-F3AC-7D47-C86C-721410F43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b="1" spc="10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A3F5B3D-7369-24EA-6901-95AACD0AE0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Ports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1E3241A-3161-9A24-23B8-AF4F9AE13D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Brief profile of profit centre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7CED9C7-F18B-6DB7-ABA7-1DD830A9FA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710000"/>
            <a:ext cx="7592258" cy="2989601"/>
          </a:xfrm>
        </p:spPr>
        <p:txBody>
          <a:bodyPr wrap="square">
            <a:spAutoFit/>
          </a:bodyPr>
          <a:lstStyle/>
          <a:p>
            <a:r>
              <a:rPr lang="de-DE" b="1" spc="100" dirty="0">
                <a:solidFill>
                  <a:srgbClr val="004164"/>
                </a:solidFill>
                <a:effectLst/>
                <a:latin typeface="ITC Franklin Gothic Std Book" panose="020B0504030503020204" pitchFamily="34" charset="0"/>
              </a:rPr>
              <a:t>TEAM</a:t>
            </a:r>
            <a:r>
              <a:rPr lang="de-DE" b="1" dirty="0">
                <a:solidFill>
                  <a:srgbClr val="004164"/>
                </a:solidFill>
                <a:effectLst/>
                <a:latin typeface="ITC Franklin Gothic Std Book" panose="020B0504030503020204" pitchFamily="34" charset="0"/>
              </a:rPr>
              <a:t> 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Around 140 employees covering sales, operations and technology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Active at seven port locations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Six locations with our own operations (Neuss, Düsseldorf and Cologne)</a:t>
            </a:r>
          </a:p>
          <a:p>
            <a:pPr>
              <a:spcBef>
                <a:spcPts val="600"/>
              </a:spcBef>
            </a:pPr>
            <a:r>
              <a:rPr lang="en-GB" b="1" spc="100" dirty="0">
                <a:latin typeface="ITC Franklin Gothic Std Book" panose="020B0504030503020204" pitchFamily="34" charset="0"/>
              </a:rPr>
              <a:t>INDUSTRIES/CUSTOMERS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Broad spectrum of customers and industries</a:t>
            </a:r>
          </a:p>
          <a:p>
            <a:pPr>
              <a:spcBef>
                <a:spcPts val="600"/>
              </a:spcBef>
            </a:pPr>
            <a:r>
              <a:rPr lang="de-DE" b="1" spc="100" dirty="0">
                <a:latin typeface="ITC Franklin Gothic Std Book" panose="020B0504030503020204" pitchFamily="34" charset="0"/>
              </a:rPr>
              <a:t>STRUCTURE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Cross-location management by a small, dynamic team</a:t>
            </a:r>
            <a:br>
              <a:rPr lang="en-GB" dirty="0"/>
            </a:b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at the Neuss, Düsseldorf and Cologne branches</a:t>
            </a:r>
          </a:p>
        </p:txBody>
      </p:sp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934AB087-D049-E6E1-8139-531DF548061E}"/>
              </a:ext>
            </a:extLst>
          </p:cNvPr>
          <p:cNvSpPr txBox="1">
            <a:spLocks/>
          </p:cNvSpPr>
          <p:nvPr/>
        </p:nvSpPr>
        <p:spPr>
          <a:xfrm>
            <a:off x="1719744" y="5516974"/>
            <a:ext cx="216000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Hectares</a:t>
            </a: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66B49D50-7837-C1F8-A176-E202FCAD7CB6}"/>
              </a:ext>
            </a:extLst>
          </p:cNvPr>
          <p:cNvSpPr txBox="1">
            <a:spLocks/>
          </p:cNvSpPr>
          <p:nvPr/>
        </p:nvSpPr>
        <p:spPr>
          <a:xfrm>
            <a:off x="1719744" y="5813308"/>
            <a:ext cx="21600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kern="1200" cap="all" spc="100" baseline="0" dirty="0" smtClean="0">
                <a:solidFill>
                  <a:srgbClr val="0C7FBE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Port Area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A3D69031-6546-B06B-5421-347F9C782354}"/>
              </a:ext>
            </a:extLst>
          </p:cNvPr>
          <p:cNvSpPr txBox="1">
            <a:spLocks/>
          </p:cNvSpPr>
          <p:nvPr/>
        </p:nvSpPr>
        <p:spPr>
          <a:xfrm>
            <a:off x="1719744" y="5008971"/>
            <a:ext cx="2160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32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720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87788F1-B52A-86EB-E727-0CB81426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0157" y="4816830"/>
            <a:ext cx="1644650" cy="1644650"/>
          </a:xfrm>
          <a:prstGeom prst="rect">
            <a:avLst/>
          </a:prstGeom>
        </p:spPr>
      </p:pic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917E84E0-7B72-36ED-F7E4-075AA19E92B7}"/>
              </a:ext>
            </a:extLst>
          </p:cNvPr>
          <p:cNvSpPr txBox="1">
            <a:spLocks/>
          </p:cNvSpPr>
          <p:nvPr/>
        </p:nvSpPr>
        <p:spPr>
          <a:xfrm>
            <a:off x="4785220" y="5516974"/>
            <a:ext cx="216000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own</a:t>
            </a:r>
          </a:p>
        </p:txBody>
      </p:sp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95C17AD6-1662-925D-C8CE-DA12FDD1CBE9}"/>
              </a:ext>
            </a:extLst>
          </p:cNvPr>
          <p:cNvSpPr txBox="1">
            <a:spLocks/>
          </p:cNvSpPr>
          <p:nvPr/>
        </p:nvSpPr>
        <p:spPr>
          <a:xfrm>
            <a:off x="4785220" y="5813308"/>
            <a:ext cx="2160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kern="1200" cap="all" spc="100" baseline="0" dirty="0" smtClean="0">
                <a:solidFill>
                  <a:srgbClr val="0C7FBE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CRANE SYSTEMS</a:t>
            </a:r>
          </a:p>
          <a:p>
            <a:endParaRPr lang="de-DE" dirty="0"/>
          </a:p>
        </p:txBody>
      </p:sp>
      <p:sp>
        <p:nvSpPr>
          <p:cNvPr id="19" name="Textplatzhalter 13">
            <a:extLst>
              <a:ext uri="{FF2B5EF4-FFF2-40B4-BE49-F238E27FC236}">
                <a16:creationId xmlns:a16="http://schemas.microsoft.com/office/drawing/2014/main" id="{766296FE-4190-997F-E935-D4BFB8DD218A}"/>
              </a:ext>
            </a:extLst>
          </p:cNvPr>
          <p:cNvSpPr txBox="1">
            <a:spLocks/>
          </p:cNvSpPr>
          <p:nvPr/>
        </p:nvSpPr>
        <p:spPr>
          <a:xfrm>
            <a:off x="4785220" y="5008971"/>
            <a:ext cx="2160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32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138764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796EC5C-5317-ED46-8207-7E84949C53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670514C-2488-C6C8-193E-7861C3BE1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b="1" spc="10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610575-7667-C88D-23D7-875BE98364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range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DF24FD9-3B9F-138C-E186-76F97FDED5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customers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4EC838C-1768-5665-AB48-3B687F93CA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710000"/>
            <a:ext cx="7021920" cy="1912383"/>
          </a:xfrm>
        </p:spPr>
        <p:txBody>
          <a:bodyPr/>
          <a:lstStyle/>
          <a:p>
            <a:pPr marL="285750" indent="-285750">
              <a:buFont typeface="Symbol" pitchFamily="2" charset="2"/>
              <a:buChar char="-"/>
            </a:pP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Handling and storage services 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In combined transport and in the container sector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Liquid goods, dry bulk goods 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“Traditional” port handling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Organisation of transport chains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Technical services in the area of crane and handling systems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39D587D3-03A8-9224-0A7A-D653A191654A}"/>
              </a:ext>
            </a:extLst>
          </p:cNvPr>
          <p:cNvSpPr txBox="1">
            <a:spLocks/>
          </p:cNvSpPr>
          <p:nvPr/>
        </p:nvSpPr>
        <p:spPr>
          <a:xfrm>
            <a:off x="438716" y="5516974"/>
            <a:ext cx="2160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>
                <a:solidFill>
                  <a:srgbClr val="0B7FBD"/>
                </a:solidFill>
                <a:effectLst/>
                <a:latin typeface="ITC Franklin Gothic Std" panose="020B0504030503020204" pitchFamily="34" charset="0"/>
              </a:rPr>
              <a:t>Million TEU</a:t>
            </a:r>
            <a:endParaRPr lang="de-DE" dirty="0">
              <a:solidFill>
                <a:srgbClr val="0B7FBD"/>
              </a:solidFill>
              <a:effectLst/>
              <a:latin typeface="ITC Franklin Gothic Std" panose="020B0504030503020204" pitchFamily="34" charset="0"/>
            </a:endParaRPr>
          </a:p>
          <a:p>
            <a:endParaRPr lang="de-DE" dirty="0"/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3A012AF9-8F9C-8C70-5F9E-8D447FF7ECC1}"/>
              </a:ext>
            </a:extLst>
          </p:cNvPr>
          <p:cNvSpPr txBox="1">
            <a:spLocks/>
          </p:cNvSpPr>
          <p:nvPr/>
        </p:nvSpPr>
        <p:spPr>
          <a:xfrm>
            <a:off x="438716" y="5813308"/>
            <a:ext cx="21600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kern="1200" cap="all" spc="100" baseline="0" dirty="0" smtClean="0">
                <a:solidFill>
                  <a:srgbClr val="0C7FBE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Intermodal </a:t>
            </a:r>
            <a:r>
              <a:rPr lang="de-DE" dirty="0" err="1"/>
              <a:t>traffic</a:t>
            </a:r>
            <a:endParaRPr lang="de-DE" dirty="0"/>
          </a:p>
        </p:txBody>
      </p:sp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EB0B8B14-7192-C1A9-DDEE-C91E38143325}"/>
              </a:ext>
            </a:extLst>
          </p:cNvPr>
          <p:cNvSpPr txBox="1">
            <a:spLocks/>
          </p:cNvSpPr>
          <p:nvPr/>
        </p:nvSpPr>
        <p:spPr>
          <a:xfrm>
            <a:off x="438716" y="5008971"/>
            <a:ext cx="2160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32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1,1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E1A776F-DEAA-9334-9BD0-C048C3CFC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29129" y="4816830"/>
            <a:ext cx="1644650" cy="1644650"/>
          </a:xfrm>
          <a:prstGeom prst="rect">
            <a:avLst/>
          </a:prstGeom>
        </p:spPr>
      </p:pic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0787C96C-F78A-8DD7-0C86-137C2D237D2A}"/>
              </a:ext>
            </a:extLst>
          </p:cNvPr>
          <p:cNvSpPr txBox="1">
            <a:spLocks/>
          </p:cNvSpPr>
          <p:nvPr/>
        </p:nvSpPr>
        <p:spPr>
          <a:xfrm>
            <a:off x="3504192" y="5516974"/>
            <a:ext cx="21600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Million </a:t>
            </a:r>
            <a:r>
              <a:rPr lang="de-DE" dirty="0" err="1"/>
              <a:t>Tonnes</a:t>
            </a:r>
            <a:endParaRPr lang="de-DE" dirty="0"/>
          </a:p>
        </p:txBody>
      </p:sp>
      <p:sp>
        <p:nvSpPr>
          <p:cNvPr id="19" name="Textplatzhalter 13">
            <a:extLst>
              <a:ext uri="{FF2B5EF4-FFF2-40B4-BE49-F238E27FC236}">
                <a16:creationId xmlns:a16="http://schemas.microsoft.com/office/drawing/2014/main" id="{2D5658BC-34F2-DEB0-3C01-6D74522B0D47}"/>
              </a:ext>
            </a:extLst>
          </p:cNvPr>
          <p:cNvSpPr txBox="1">
            <a:spLocks/>
          </p:cNvSpPr>
          <p:nvPr/>
        </p:nvSpPr>
        <p:spPr>
          <a:xfrm>
            <a:off x="3504192" y="5813308"/>
            <a:ext cx="21600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kern="1200" cap="all" spc="100" baseline="0" dirty="0" smtClean="0">
                <a:solidFill>
                  <a:srgbClr val="0C7FBE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Port </a:t>
            </a:r>
            <a:r>
              <a:rPr lang="de-DE" dirty="0" err="1"/>
              <a:t>handling</a:t>
            </a:r>
            <a:endParaRPr lang="de-DE" dirty="0"/>
          </a:p>
        </p:txBody>
      </p:sp>
      <p:sp>
        <p:nvSpPr>
          <p:cNvPr id="20" name="Textplatzhalter 13">
            <a:extLst>
              <a:ext uri="{FF2B5EF4-FFF2-40B4-BE49-F238E27FC236}">
                <a16:creationId xmlns:a16="http://schemas.microsoft.com/office/drawing/2014/main" id="{3C05BEE5-58EF-D038-E1FA-454EA97BF02C}"/>
              </a:ext>
            </a:extLst>
          </p:cNvPr>
          <p:cNvSpPr txBox="1">
            <a:spLocks/>
          </p:cNvSpPr>
          <p:nvPr/>
        </p:nvSpPr>
        <p:spPr>
          <a:xfrm>
            <a:off x="3504192" y="5008971"/>
            <a:ext cx="2160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32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18.6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C3E49B4C-1574-408A-2E92-6CD8EAFFF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6857" y="4816830"/>
            <a:ext cx="1644650" cy="1644650"/>
          </a:xfrm>
          <a:prstGeom prst="rect">
            <a:avLst/>
          </a:prstGeom>
        </p:spPr>
      </p:pic>
      <p:sp>
        <p:nvSpPr>
          <p:cNvPr id="22" name="Textplatzhalter 13">
            <a:extLst>
              <a:ext uri="{FF2B5EF4-FFF2-40B4-BE49-F238E27FC236}">
                <a16:creationId xmlns:a16="http://schemas.microsoft.com/office/drawing/2014/main" id="{23802918-AACD-0F43-EF23-98C3B81EBE97}"/>
              </a:ext>
            </a:extLst>
          </p:cNvPr>
          <p:cNvSpPr txBox="1">
            <a:spLocks/>
          </p:cNvSpPr>
          <p:nvPr/>
        </p:nvSpPr>
        <p:spPr>
          <a:xfrm>
            <a:off x="6661920" y="5516974"/>
            <a:ext cx="216000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Million </a:t>
            </a:r>
            <a:r>
              <a:rPr lang="de-DE" dirty="0" err="1"/>
              <a:t>tonnes</a:t>
            </a:r>
            <a:endParaRPr lang="de-DE" dirty="0"/>
          </a:p>
        </p:txBody>
      </p:sp>
      <p:sp>
        <p:nvSpPr>
          <p:cNvPr id="23" name="Textplatzhalter 13">
            <a:extLst>
              <a:ext uri="{FF2B5EF4-FFF2-40B4-BE49-F238E27FC236}">
                <a16:creationId xmlns:a16="http://schemas.microsoft.com/office/drawing/2014/main" id="{B6215967-5832-2306-4B9C-E8431348A8C9}"/>
              </a:ext>
            </a:extLst>
          </p:cNvPr>
          <p:cNvSpPr txBox="1">
            <a:spLocks/>
          </p:cNvSpPr>
          <p:nvPr/>
        </p:nvSpPr>
        <p:spPr>
          <a:xfrm>
            <a:off x="6661920" y="5813308"/>
            <a:ext cx="21600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kern="1200" cap="all" spc="100" baseline="0" dirty="0" smtClean="0">
                <a:solidFill>
                  <a:srgbClr val="0C7FBE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waterside</a:t>
            </a:r>
            <a:endParaRPr lang="de-DE" dirty="0"/>
          </a:p>
        </p:txBody>
      </p:sp>
      <p:sp>
        <p:nvSpPr>
          <p:cNvPr id="24" name="Textplatzhalter 13">
            <a:extLst>
              <a:ext uri="{FF2B5EF4-FFF2-40B4-BE49-F238E27FC236}">
                <a16:creationId xmlns:a16="http://schemas.microsoft.com/office/drawing/2014/main" id="{6121AD9F-4855-783C-D9A2-A522F43128B2}"/>
              </a:ext>
            </a:extLst>
          </p:cNvPr>
          <p:cNvSpPr txBox="1">
            <a:spLocks/>
          </p:cNvSpPr>
          <p:nvPr/>
        </p:nvSpPr>
        <p:spPr>
          <a:xfrm>
            <a:off x="6661920" y="5008971"/>
            <a:ext cx="2160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32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12.9</a:t>
            </a:r>
          </a:p>
        </p:txBody>
      </p:sp>
    </p:spTree>
    <p:extLst>
      <p:ext uri="{BB962C8B-B14F-4D97-AF65-F5344CB8AC3E}">
        <p14:creationId xmlns:p14="http://schemas.microsoft.com/office/powerpoint/2010/main" val="334759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DBDCD38-2EE9-1D1B-0152-AB5E7BAD70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C05E4CC-F6F8-138C-DBB1-403805F90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b="1" spc="10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D5E5CAB-6402-EC3E-96BF-5F72249D89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The added value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DB4207C-A879-EF93-7D0E-64AA77A19C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For our customers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56A203C-698F-9312-2274-17335D689A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710000"/>
            <a:ext cx="7594944" cy="3676391"/>
          </a:xfrm>
        </p:spPr>
        <p:txBody>
          <a:bodyPr/>
          <a:lstStyle/>
          <a:p>
            <a:r>
              <a:rPr lang="de-DE" b="1" spc="100" dirty="0">
                <a:solidFill>
                  <a:srgbClr val="004164"/>
                </a:solidFill>
                <a:effectLst/>
                <a:latin typeface="ITC Franklin Gothic Std Book" panose="020B0504030503020204" pitchFamily="34" charset="0"/>
              </a:rPr>
              <a:t>TODAY: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Standardisation of our service processes across location boundaries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Improving service quality and greater transparency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Customised solutions by bundling expertise tailored to customer needs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Joint management of future transformation processes</a:t>
            </a:r>
          </a:p>
          <a:p>
            <a:br>
              <a:rPr lang="de-DE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</a:br>
            <a:r>
              <a:rPr lang="de-DE" b="1" spc="100" dirty="0">
                <a:latin typeface="ITC Franklin Gothic Std Book" panose="020B0504030503020204" pitchFamily="34" charset="0"/>
              </a:rPr>
              <a:t>… </a:t>
            </a:r>
            <a:r>
              <a:rPr lang="en-GB" b="1" spc="100" dirty="0">
                <a:latin typeface="ITC Franklin Gothic Std Book" panose="020B0504030503020204" pitchFamily="34" charset="0"/>
              </a:rPr>
              <a:t>AND IN THE FUTURE: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Securing and expanding the service portfolio at our established locations</a:t>
            </a:r>
            <a:br>
              <a:rPr lang="en-GB" dirty="0"/>
            </a:b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as a reliable partner for industry and trade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Development and expansion of the range of services, especially surrounding</a:t>
            </a:r>
            <a:br>
              <a:rPr lang="en-GB" dirty="0"/>
            </a:b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technical service 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797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6EEB39F-4B35-408E-C9B6-CB2C941C91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B581B33-F508-C747-74E8-FCCA8F2A2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b="1" spc="10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6871D4F-19CE-748B-5B5F-E98794F1C2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Your contact point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3C0B7BD-85FC-6A5D-20E8-3C59B0EF7A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In the port profit centre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5D74B63-1145-930D-803F-274A9A3666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4811775"/>
            <a:ext cx="3157056" cy="49603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de-DE" dirty="0"/>
              <a:t>+49 (0)221 390 – 2900</a:t>
            </a:r>
            <a:br>
              <a:rPr lang="de-DE" dirty="0"/>
            </a:br>
            <a:r>
              <a:rPr lang="de-DE" dirty="0" err="1"/>
              <a:t>lukas.klippel@rheincargo.com</a:t>
            </a:r>
            <a:endParaRPr lang="de-DE" dirty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1FEDDF55-374F-5BB1-4403-497E6AAD6771}"/>
              </a:ext>
            </a:extLst>
          </p:cNvPr>
          <p:cNvSpPr txBox="1">
            <a:spLocks/>
          </p:cNvSpPr>
          <p:nvPr/>
        </p:nvSpPr>
        <p:spPr>
          <a:xfrm>
            <a:off x="728131" y="3608169"/>
            <a:ext cx="2340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200" kern="1200" cap="all" spc="100" baseline="0" dirty="0" smtClean="0">
                <a:solidFill>
                  <a:srgbClr val="004164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Lukas Klippel</a:t>
            </a:r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4B965EF5-37C7-77D9-7B09-C9DEBEB4E663}"/>
              </a:ext>
            </a:extLst>
          </p:cNvPr>
          <p:cNvSpPr txBox="1">
            <a:spLocks/>
          </p:cNvSpPr>
          <p:nvPr/>
        </p:nvSpPr>
        <p:spPr>
          <a:xfrm>
            <a:off x="728130" y="4048434"/>
            <a:ext cx="250195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200" kern="1200" cap="all" spc="100" baseline="0" dirty="0" smtClean="0">
                <a:solidFill>
                  <a:srgbClr val="0C7FBE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Profit centre manager</a:t>
            </a:r>
          </a:p>
          <a:p>
            <a:r>
              <a:rPr lang="de-DE" sz="1400" dirty="0"/>
              <a:t>Ports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06228174-336D-25BC-C94A-84EE0D1251F1}"/>
              </a:ext>
            </a:extLst>
          </p:cNvPr>
          <p:cNvSpPr txBox="1">
            <a:spLocks/>
          </p:cNvSpPr>
          <p:nvPr/>
        </p:nvSpPr>
        <p:spPr>
          <a:xfrm>
            <a:off x="4084992" y="4811775"/>
            <a:ext cx="3157056" cy="496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  <a:defRPr lang="de-DE" sz="1600" kern="1200" baseline="0" dirty="0" smtClean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de-DE" dirty="0"/>
              <a:t>+49 (0)221 390 – 2905</a:t>
            </a:r>
            <a:br>
              <a:rPr lang="de-DE" dirty="0"/>
            </a:br>
            <a:r>
              <a:rPr lang="de-DE" dirty="0" err="1"/>
              <a:t>marcel.beck@rheincargo.com</a:t>
            </a:r>
            <a:endParaRPr lang="de-DE" dirty="0"/>
          </a:p>
        </p:txBody>
      </p:sp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5326D236-04E5-3DFC-6D69-475511D8E4B5}"/>
              </a:ext>
            </a:extLst>
          </p:cNvPr>
          <p:cNvSpPr txBox="1">
            <a:spLocks/>
          </p:cNvSpPr>
          <p:nvPr/>
        </p:nvSpPr>
        <p:spPr>
          <a:xfrm>
            <a:off x="4093123" y="3608169"/>
            <a:ext cx="2340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200" kern="1200" cap="all" spc="100" baseline="0" dirty="0" smtClean="0">
                <a:solidFill>
                  <a:srgbClr val="004164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MARCEL BECK </a:t>
            </a:r>
          </a:p>
        </p:txBody>
      </p:sp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E82698B0-9E9E-DE69-92EC-1C60C40E2356}"/>
              </a:ext>
            </a:extLst>
          </p:cNvPr>
          <p:cNvSpPr txBox="1">
            <a:spLocks/>
          </p:cNvSpPr>
          <p:nvPr/>
        </p:nvSpPr>
        <p:spPr>
          <a:xfrm>
            <a:off x="4093123" y="4048434"/>
            <a:ext cx="23400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200" kern="1200" cap="all" spc="100" baseline="0" dirty="0" smtClean="0">
                <a:solidFill>
                  <a:srgbClr val="0C7FBE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Sales Manager</a:t>
            </a:r>
          </a:p>
          <a:p>
            <a:r>
              <a:rPr lang="de-DE" sz="1400" dirty="0"/>
              <a:t>Ports</a:t>
            </a:r>
          </a:p>
        </p:txBody>
      </p:sp>
      <p:pic>
        <p:nvPicPr>
          <p:cNvPr id="20" name="Grafik 19" descr="Ein Bild, das Menschliches Gesicht, Shirt, Person, Kleidung enthält.&#10;&#10;Automatisch generierte Beschreibung">
            <a:extLst>
              <a:ext uri="{FF2B5EF4-FFF2-40B4-BE49-F238E27FC236}">
                <a16:creationId xmlns:a16="http://schemas.microsoft.com/office/drawing/2014/main" id="{C7F3EE08-82A0-FA6E-657B-4953DF0BCA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3123" y="1878150"/>
            <a:ext cx="1180800" cy="1550850"/>
          </a:xfrm>
          <a:prstGeom prst="rect">
            <a:avLst/>
          </a:prstGeom>
        </p:spPr>
      </p:pic>
      <p:pic>
        <p:nvPicPr>
          <p:cNvPr id="21" name="Grafik 20" descr="Ein Bild, das Person, Kleidung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82EAAB9D-630C-E606-6857-414E59C032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22" y="1878150"/>
            <a:ext cx="1182511" cy="15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5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28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5DD8277-7CE3-2602-6FE3-0B761386E2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F1490C-A745-1CE2-F3F4-C0B831C100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b="1" spc="10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FD775A-BA2A-E639-D0FE-FAD760FBB0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Regional </a:t>
            </a:r>
            <a:r>
              <a:rPr lang="de-DE" dirty="0" err="1"/>
              <a:t>transport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9B5BC1A-C13A-3DCB-333A-455A537108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000" y="912812"/>
            <a:ext cx="6120000" cy="332399"/>
          </a:xfrm>
        </p:spPr>
        <p:txBody>
          <a:bodyPr/>
          <a:lstStyle/>
          <a:p>
            <a:r>
              <a:rPr lang="de-DE" dirty="0"/>
              <a:t>Brief </a:t>
            </a:r>
            <a:r>
              <a:rPr lang="de-DE" dirty="0" err="1"/>
              <a:t>profile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profit</a:t>
            </a:r>
            <a:r>
              <a:rPr lang="de-DE" dirty="0"/>
              <a:t> </a:t>
            </a:r>
            <a:r>
              <a:rPr lang="de-DE" dirty="0" err="1"/>
              <a:t>centre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13FEF3B-ADFC-1BFD-3155-40A3CA370C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710000"/>
            <a:ext cx="6120000" cy="2983894"/>
          </a:xfrm>
        </p:spPr>
        <p:txBody>
          <a:bodyPr/>
          <a:lstStyle/>
          <a:p>
            <a:r>
              <a:rPr lang="de-DE" b="1" spc="100" dirty="0">
                <a:solidFill>
                  <a:srgbClr val="004164"/>
                </a:solidFill>
                <a:effectLst/>
                <a:latin typeface="ITC Franklin Gothic Std Book" panose="020B0504030503020204" pitchFamily="34" charset="0"/>
              </a:rPr>
              <a:t>TEAM</a:t>
            </a:r>
            <a:r>
              <a:rPr lang="de-DE" dirty="0"/>
              <a:t> 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Around 260 employees covering operations 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Planning and distribution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Engine driver, shunting attendant, wagon master</a:t>
            </a:r>
          </a:p>
          <a:p>
            <a:pPr>
              <a:spcBef>
                <a:spcPts val="600"/>
              </a:spcBef>
            </a:pPr>
            <a:r>
              <a:rPr lang="en-GB" b="1" spc="100" dirty="0">
                <a:latin typeface="ITC Franklin Gothic Std Book" panose="020B0504030503020204" pitchFamily="34" charset="0"/>
              </a:rPr>
              <a:t>INDUSTRIES/CUSTOMERS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Wide range of customers and transport goods</a:t>
            </a:r>
            <a:br>
              <a:rPr lang="en-GB" dirty="0"/>
            </a:br>
            <a:r>
              <a:rPr lang="en-GB" dirty="0"/>
              <a:t>from a range of production areas</a:t>
            </a:r>
          </a:p>
          <a:p>
            <a:pPr>
              <a:spcBef>
                <a:spcPts val="600"/>
              </a:spcBef>
            </a:pPr>
            <a:r>
              <a:rPr lang="en-GB" b="1" spc="100" dirty="0">
                <a:latin typeface="ITC Franklin Gothic Std Book" panose="020B0504030503020204" pitchFamily="34" charset="0"/>
              </a:rPr>
              <a:t>STRUCTURE</a:t>
            </a:r>
            <a:endParaRPr lang="de-DE" dirty="0"/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Management across locations by one team</a:t>
            </a:r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41AD5BF1-DA65-6A38-EDF5-CF54ADDCB5BA}"/>
              </a:ext>
            </a:extLst>
          </p:cNvPr>
          <p:cNvSpPr txBox="1">
            <a:spLocks/>
          </p:cNvSpPr>
          <p:nvPr/>
        </p:nvSpPr>
        <p:spPr>
          <a:xfrm>
            <a:off x="1719744" y="5516974"/>
            <a:ext cx="216000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rgbClr val="E30613"/>
                </a:solidFill>
              </a:rPr>
              <a:t>Of</a:t>
            </a:r>
            <a:r>
              <a:rPr lang="de-DE" dirty="0">
                <a:solidFill>
                  <a:srgbClr val="E30613"/>
                </a:solidFill>
              </a:rPr>
              <a:t> </a:t>
            </a:r>
            <a:r>
              <a:rPr lang="de-DE" dirty="0" err="1">
                <a:solidFill>
                  <a:srgbClr val="E30613"/>
                </a:solidFill>
              </a:rPr>
              <a:t>our</a:t>
            </a:r>
            <a:r>
              <a:rPr lang="de-DE" dirty="0">
                <a:solidFill>
                  <a:srgbClr val="E30613"/>
                </a:solidFill>
              </a:rPr>
              <a:t> own</a:t>
            </a:r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FE95AE29-9B98-594B-A892-995E45CB13F6}"/>
              </a:ext>
            </a:extLst>
          </p:cNvPr>
          <p:cNvSpPr txBox="1">
            <a:spLocks/>
          </p:cNvSpPr>
          <p:nvPr/>
        </p:nvSpPr>
        <p:spPr>
          <a:xfrm>
            <a:off x="1719744" y="5813308"/>
            <a:ext cx="21600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kern="1200" cap="all" spc="100" baseline="0" dirty="0" smtClean="0">
                <a:solidFill>
                  <a:srgbClr val="0C7FBE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rgbClr val="E30613"/>
                </a:solidFill>
              </a:rPr>
              <a:t>Locomotives</a:t>
            </a:r>
            <a:endParaRPr lang="de-DE" dirty="0">
              <a:solidFill>
                <a:srgbClr val="E30613"/>
              </a:solidFill>
            </a:endParaRPr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CA762E48-D786-9585-49FF-1DCDCAC8E0BC}"/>
              </a:ext>
            </a:extLst>
          </p:cNvPr>
          <p:cNvSpPr txBox="1">
            <a:spLocks/>
          </p:cNvSpPr>
          <p:nvPr/>
        </p:nvSpPr>
        <p:spPr>
          <a:xfrm>
            <a:off x="1719744" y="5008971"/>
            <a:ext cx="2160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32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E30613"/>
                </a:solidFill>
              </a:rPr>
              <a:t>32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64AF5EB-9F2C-D7AE-8660-C0CE6E535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0157" y="4816830"/>
            <a:ext cx="1644650" cy="1644650"/>
          </a:xfrm>
          <a:prstGeom prst="rect">
            <a:avLst/>
          </a:prstGeom>
        </p:spPr>
      </p:pic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FED8D3E3-05B5-56AF-75E6-3668A7231FD6}"/>
              </a:ext>
            </a:extLst>
          </p:cNvPr>
          <p:cNvSpPr txBox="1">
            <a:spLocks/>
          </p:cNvSpPr>
          <p:nvPr/>
        </p:nvSpPr>
        <p:spPr>
          <a:xfrm>
            <a:off x="4785220" y="5516974"/>
            <a:ext cx="216000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rgbClr val="E30613"/>
                </a:solidFill>
              </a:rPr>
              <a:t>Of</a:t>
            </a:r>
            <a:r>
              <a:rPr lang="de-DE" dirty="0">
                <a:solidFill>
                  <a:srgbClr val="E30613"/>
                </a:solidFill>
              </a:rPr>
              <a:t> </a:t>
            </a:r>
            <a:r>
              <a:rPr lang="de-DE" dirty="0" err="1">
                <a:solidFill>
                  <a:srgbClr val="E30613"/>
                </a:solidFill>
              </a:rPr>
              <a:t>our</a:t>
            </a:r>
            <a:r>
              <a:rPr lang="de-DE" dirty="0">
                <a:solidFill>
                  <a:srgbClr val="E30613"/>
                </a:solidFill>
              </a:rPr>
              <a:t> own</a:t>
            </a:r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17B7EF28-EE3A-FC61-0BBF-82CA2795F676}"/>
              </a:ext>
            </a:extLst>
          </p:cNvPr>
          <p:cNvSpPr txBox="1">
            <a:spLocks/>
          </p:cNvSpPr>
          <p:nvPr/>
        </p:nvSpPr>
        <p:spPr>
          <a:xfrm>
            <a:off x="4785220" y="5813308"/>
            <a:ext cx="21600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kern="1200" cap="all" spc="100" baseline="0" dirty="0" smtClean="0">
                <a:solidFill>
                  <a:srgbClr val="0C7FBE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E30613"/>
                </a:solidFill>
              </a:rPr>
              <a:t>Freight Wagons</a:t>
            </a:r>
          </a:p>
        </p:txBody>
      </p:sp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5EA8913E-F72E-1581-6130-652E4E59A013}"/>
              </a:ext>
            </a:extLst>
          </p:cNvPr>
          <p:cNvSpPr txBox="1">
            <a:spLocks/>
          </p:cNvSpPr>
          <p:nvPr/>
        </p:nvSpPr>
        <p:spPr>
          <a:xfrm>
            <a:off x="4785220" y="5008971"/>
            <a:ext cx="2160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32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E30613"/>
                </a:solidFill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47016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999DF0B-6D1C-2713-1BC9-B7C65E52F2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372CD4D-BF81-48F8-353D-13A3CA5305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b="1" spc="10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CA99E8-B674-374F-8228-B2FF4B6E49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range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2B456E-9AD3-D22B-7F29-FC5AE30085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For our customers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532D28F-E638-E768-FD76-D60D87B450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710000"/>
            <a:ext cx="6120000" cy="1829732"/>
          </a:xfrm>
        </p:spPr>
        <p:txBody>
          <a:bodyPr/>
          <a:lstStyle/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Professional railway logistics in and around the ports of Cologne, Neuss and Düsseldorf 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Block train transport</a:t>
            </a:r>
            <a:endParaRPr lang="de-DE" dirty="0"/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Wagon group and single wagon transport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Special services in the shunting area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Services customised to the needs of local industry</a:t>
            </a:r>
          </a:p>
        </p:txBody>
      </p:sp>
    </p:spTree>
    <p:extLst>
      <p:ext uri="{BB962C8B-B14F-4D97-AF65-F5344CB8AC3E}">
        <p14:creationId xmlns:p14="http://schemas.microsoft.com/office/powerpoint/2010/main" val="157774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1AA166-9CB6-58E3-6C70-5068BA73FA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BEF4C8-B2C3-E3DC-9E87-BDC4D1E38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b="1" spc="10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A57AE51-031F-0D60-068D-753A590FB3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The added value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A738CA-6514-BC94-E286-6A46F62326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For our customers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0FCADBE-BD41-300C-EEFD-4E490AE930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710000"/>
            <a:ext cx="6120000" cy="2502288"/>
          </a:xfrm>
        </p:spPr>
        <p:txBody>
          <a:bodyPr/>
          <a:lstStyle/>
          <a:p>
            <a:r>
              <a:rPr lang="de-DE" b="1" spc="100" dirty="0">
                <a:solidFill>
                  <a:srgbClr val="004164"/>
                </a:solidFill>
                <a:effectLst/>
                <a:latin typeface="ITC Franklin Gothic Std Book" panose="020B0504030503020204" pitchFamily="34" charset="0"/>
              </a:rPr>
              <a:t>TODAY: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Reliable performance through flexible use of resources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Expert service provision backed by many years of experience</a:t>
            </a:r>
          </a:p>
          <a:p>
            <a:br>
              <a:rPr lang="de-DE" spc="100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</a:br>
            <a:r>
              <a:rPr lang="de-DE" b="1" spc="100" dirty="0">
                <a:latin typeface="ITC Franklin Gothic Std Book" panose="020B0504030503020204" pitchFamily="34" charset="0"/>
              </a:rPr>
              <a:t>… </a:t>
            </a:r>
            <a:r>
              <a:rPr lang="en-GB" b="1" spc="100" dirty="0">
                <a:latin typeface="ITC Franklin Gothic Std Book" panose="020B0504030503020204" pitchFamily="34" charset="0"/>
              </a:rPr>
              <a:t>AND IN THE FUTURE:</a:t>
            </a:r>
            <a:endParaRPr lang="de-DE" b="1" spc="100" dirty="0">
              <a:latin typeface="ITC Franklin Gothic Std Book" panose="020B0504030503020204" pitchFamily="34" charset="0"/>
            </a:endParaRPr>
          </a:p>
          <a:p>
            <a:pPr marL="285750" indent="-285750">
              <a:buFont typeface="Symbol" pitchFamily="2" charset="2"/>
              <a:buChar char="-"/>
            </a:pP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Improving efficiency of service provision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Expansion of transparency and communication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Closer cooperation with the customer</a:t>
            </a:r>
          </a:p>
        </p:txBody>
      </p:sp>
    </p:spTree>
    <p:extLst>
      <p:ext uri="{BB962C8B-B14F-4D97-AF65-F5344CB8AC3E}">
        <p14:creationId xmlns:p14="http://schemas.microsoft.com/office/powerpoint/2010/main" val="303373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6CF43D4-5417-9650-974C-4245D78D95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4A82236-6C0A-7E09-D076-31EB303CC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b="1" spc="10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B6A288-EEBB-B72D-F111-50D840366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Your contact point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CD85A68-D641-4035-92D1-B77F876759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999" y="912812"/>
            <a:ext cx="7324405" cy="66479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dirty="0"/>
              <a:t>In the Regional transport </a:t>
            </a:r>
          </a:p>
          <a:p>
            <a:pPr>
              <a:spcBef>
                <a:spcPts val="0"/>
              </a:spcBef>
            </a:pPr>
            <a:r>
              <a:rPr lang="en-GB" dirty="0"/>
              <a:t>profit centre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9761A441-7441-DA06-5ED8-B6ED90F85FF9}"/>
              </a:ext>
            </a:extLst>
          </p:cNvPr>
          <p:cNvSpPr txBox="1">
            <a:spLocks/>
          </p:cNvSpPr>
          <p:nvPr/>
        </p:nvSpPr>
        <p:spPr>
          <a:xfrm>
            <a:off x="710804" y="4811775"/>
            <a:ext cx="3157056" cy="49603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  <a:defRPr lang="de-DE" sz="1600" kern="1200" baseline="0" dirty="0" smtClean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de-DE" sz="1400" dirty="0"/>
              <a:t>+49 (0)221 390 – 1175</a:t>
            </a:r>
            <a:br>
              <a:rPr lang="de-DE" sz="1400" dirty="0"/>
            </a:br>
            <a:r>
              <a:rPr lang="de-DE" sz="1400" dirty="0" err="1"/>
              <a:t>caroline.calmund@rheincargo.com</a:t>
            </a:r>
            <a:endParaRPr lang="de-DE" sz="1400" dirty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40D5E885-E1BD-18B3-7300-DDC70B55F535}"/>
              </a:ext>
            </a:extLst>
          </p:cNvPr>
          <p:cNvSpPr txBox="1">
            <a:spLocks/>
          </p:cNvSpPr>
          <p:nvPr/>
        </p:nvSpPr>
        <p:spPr>
          <a:xfrm>
            <a:off x="710804" y="3608169"/>
            <a:ext cx="2340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200" kern="1200" cap="all" spc="100" baseline="0" dirty="0" smtClean="0">
                <a:solidFill>
                  <a:srgbClr val="004164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CAROLINE CALMUND</a:t>
            </a:r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CCBC7D4F-975A-A37A-7012-BB348D4098BD}"/>
              </a:ext>
            </a:extLst>
          </p:cNvPr>
          <p:cNvSpPr txBox="1">
            <a:spLocks/>
          </p:cNvSpPr>
          <p:nvPr/>
        </p:nvSpPr>
        <p:spPr>
          <a:xfrm>
            <a:off x="710804" y="4054589"/>
            <a:ext cx="288317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200" kern="1200" cap="all" spc="100" baseline="0" dirty="0" smtClean="0">
                <a:solidFill>
                  <a:srgbClr val="0C7FBE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E30613"/>
                </a:solidFill>
              </a:rPr>
              <a:t>Profit centre manager</a:t>
            </a:r>
          </a:p>
          <a:p>
            <a:r>
              <a:rPr lang="en-GB" sz="1400" dirty="0">
                <a:solidFill>
                  <a:srgbClr val="E30613"/>
                </a:solidFill>
              </a:rPr>
              <a:t>Regional transport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58166A1-B746-55E7-ED52-69875FC52DA6}"/>
              </a:ext>
            </a:extLst>
          </p:cNvPr>
          <p:cNvSpPr txBox="1">
            <a:spLocks/>
          </p:cNvSpPr>
          <p:nvPr/>
        </p:nvSpPr>
        <p:spPr>
          <a:xfrm>
            <a:off x="3538176" y="4793105"/>
            <a:ext cx="3157056" cy="496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  <a:defRPr lang="de-DE" sz="1600" kern="1200" baseline="0" dirty="0" smtClean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de-DE" sz="1400" dirty="0"/>
              <a:t>+49 (0)221 390 – 1177</a:t>
            </a:r>
            <a:br>
              <a:rPr lang="de-DE" sz="1400" dirty="0"/>
            </a:br>
            <a:r>
              <a:rPr lang="de-DE" sz="1400" dirty="0" err="1"/>
              <a:t>julia.schneck@rheincargo.com</a:t>
            </a:r>
            <a:endParaRPr lang="de-DE" sz="1400" dirty="0"/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8DB761ED-BF24-8438-F192-40998FC8101C}"/>
              </a:ext>
            </a:extLst>
          </p:cNvPr>
          <p:cNvSpPr txBox="1">
            <a:spLocks/>
          </p:cNvSpPr>
          <p:nvPr/>
        </p:nvSpPr>
        <p:spPr>
          <a:xfrm>
            <a:off x="3538176" y="3623754"/>
            <a:ext cx="2340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200" kern="1200" cap="all" spc="100" baseline="0" dirty="0" smtClean="0">
                <a:solidFill>
                  <a:srgbClr val="004164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JULIA SCHNECK</a:t>
            </a:r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44B3B5B7-0BA2-B9BA-DE49-23F1B46E28D3}"/>
              </a:ext>
            </a:extLst>
          </p:cNvPr>
          <p:cNvSpPr txBox="1">
            <a:spLocks/>
          </p:cNvSpPr>
          <p:nvPr/>
        </p:nvSpPr>
        <p:spPr>
          <a:xfrm>
            <a:off x="3538176" y="4035919"/>
            <a:ext cx="23400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200" kern="1200" cap="all" spc="100" baseline="0" dirty="0" smtClean="0">
                <a:solidFill>
                  <a:srgbClr val="0C7FBE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E30613"/>
                </a:solidFill>
              </a:rPr>
              <a:t>Sales</a:t>
            </a:r>
          </a:p>
          <a:p>
            <a:r>
              <a:rPr lang="en-GB" sz="1400" dirty="0">
                <a:solidFill>
                  <a:srgbClr val="E30613"/>
                </a:solidFill>
              </a:rPr>
              <a:t>Regional transport</a:t>
            </a:r>
          </a:p>
        </p:txBody>
      </p:sp>
      <p:pic>
        <p:nvPicPr>
          <p:cNvPr id="15" name="Grafik 14" descr="Ein Bild, das Menschliches Gesicht, Person, Lächeln, Kleidung enthält.&#10;&#10;Automatisch generierte Beschreibung">
            <a:extLst>
              <a:ext uri="{FF2B5EF4-FFF2-40B4-BE49-F238E27FC236}">
                <a16:creationId xmlns:a16="http://schemas.microsoft.com/office/drawing/2014/main" id="{6F279D78-B790-C458-5391-1794E23E9C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620" y="1891092"/>
            <a:ext cx="1182511" cy="1550850"/>
          </a:xfrm>
          <a:prstGeom prst="rect">
            <a:avLst/>
          </a:prstGeom>
        </p:spPr>
      </p:pic>
      <p:pic>
        <p:nvPicPr>
          <p:cNvPr id="17" name="Grafik 16" descr="Ein Bild, das Person, Menschliches Gesicht, Kleidung, Frau enthält.&#10;&#10;Automatisch generierte Beschreibung">
            <a:extLst>
              <a:ext uri="{FF2B5EF4-FFF2-40B4-BE49-F238E27FC236}">
                <a16:creationId xmlns:a16="http://schemas.microsoft.com/office/drawing/2014/main" id="{2E5FE470-4EAE-EE35-5705-CCE78BCE28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8176" y="1891092"/>
            <a:ext cx="1180800" cy="15508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3B2A137-274D-3A64-BD24-A2511A047A2B}"/>
              </a:ext>
            </a:extLst>
          </p:cNvPr>
          <p:cNvSpPr txBox="1"/>
          <p:nvPr/>
        </p:nvSpPr>
        <p:spPr>
          <a:xfrm>
            <a:off x="5985630" y="3562002"/>
            <a:ext cx="1314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cap="all" spc="100" dirty="0">
                <a:solidFill>
                  <a:srgbClr val="004164"/>
                </a:solidFill>
                <a:latin typeface="Franklin Gothic Demi" panose="020B0603020102020204" pitchFamily="34" charset="0"/>
              </a:rPr>
              <a:t>Niklas Diel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ECB8B92-D787-E6DB-29BC-1E2544420149}"/>
              </a:ext>
            </a:extLst>
          </p:cNvPr>
          <p:cNvSpPr txBox="1"/>
          <p:nvPr/>
        </p:nvSpPr>
        <p:spPr>
          <a:xfrm>
            <a:off x="5985630" y="4002267"/>
            <a:ext cx="2363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cap="all" spc="100" dirty="0">
                <a:solidFill>
                  <a:srgbClr val="E30613"/>
                </a:solidFill>
                <a:latin typeface="Franklin Gothic Demi" panose="020B0603020102020204" pitchFamily="34" charset="0"/>
              </a:rPr>
              <a:t>Sales </a:t>
            </a:r>
          </a:p>
          <a:p>
            <a:r>
              <a:rPr lang="de-DE" sz="1400" cap="all" spc="100" dirty="0">
                <a:solidFill>
                  <a:srgbClr val="E30613"/>
                </a:solidFill>
                <a:latin typeface="Franklin Gothic Demi" panose="020B0603020102020204" pitchFamily="34" charset="0"/>
              </a:rPr>
              <a:t>Regional </a:t>
            </a:r>
            <a:r>
              <a:rPr lang="de-DE" sz="1400" cap="all" spc="100" dirty="0" err="1">
                <a:solidFill>
                  <a:srgbClr val="E30613"/>
                </a:solidFill>
                <a:latin typeface="Franklin Gothic Demi" panose="020B0603020102020204" pitchFamily="34" charset="0"/>
              </a:rPr>
              <a:t>transports</a:t>
            </a:r>
            <a:endParaRPr lang="de-DE" sz="1400" cap="all" spc="100" dirty="0">
              <a:solidFill>
                <a:srgbClr val="E30613"/>
              </a:solidFill>
              <a:latin typeface="Franklin Gothic Demi" panose="020B06030201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DE9A8B8-7931-38F7-3832-BDB31D156705}"/>
              </a:ext>
            </a:extLst>
          </p:cNvPr>
          <p:cNvSpPr txBox="1"/>
          <p:nvPr/>
        </p:nvSpPr>
        <p:spPr>
          <a:xfrm>
            <a:off x="6016913" y="4750308"/>
            <a:ext cx="2256452" cy="5824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400" dirty="0">
                <a:solidFill>
                  <a:srgbClr val="004164"/>
                </a:solidFill>
                <a:latin typeface="Franklin Gothic Book" panose="020B0503020102020204" pitchFamily="34" charset="0"/>
              </a:rPr>
              <a:t>+49 (0) 221 390 – 1179</a:t>
            </a:r>
          </a:p>
          <a:p>
            <a:pPr>
              <a:lnSpc>
                <a:spcPts val="2000"/>
              </a:lnSpc>
            </a:pPr>
            <a:r>
              <a:rPr lang="de-DE" sz="1400" dirty="0">
                <a:solidFill>
                  <a:srgbClr val="004164"/>
                </a:solidFill>
                <a:latin typeface="Franklin Gothic Book" panose="020B0503020102020204" pitchFamily="34" charset="0"/>
              </a:rPr>
              <a:t>niklas.diel@rheincargo.com</a:t>
            </a:r>
          </a:p>
        </p:txBody>
      </p:sp>
    </p:spTree>
    <p:extLst>
      <p:ext uri="{BB962C8B-B14F-4D97-AF65-F5344CB8AC3E}">
        <p14:creationId xmlns:p14="http://schemas.microsoft.com/office/powerpoint/2010/main" val="356542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17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5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DAA00D-88C9-E72E-3A8C-B5C89C8C4A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179FAE6-49BB-1D91-C175-69D9F6C2E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b="1" spc="10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FB1E03-60FB-44B6-B7AF-EFE2257FE8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Plant </a:t>
            </a:r>
            <a:r>
              <a:rPr lang="de-DE" dirty="0" err="1"/>
              <a:t>transport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FF73444-E9FD-D39B-639C-FC5BFB71CB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000" y="912812"/>
            <a:ext cx="6120000" cy="332399"/>
          </a:xfrm>
        </p:spPr>
        <p:txBody>
          <a:bodyPr/>
          <a:lstStyle/>
          <a:p>
            <a:r>
              <a:rPr lang="en-GB" dirty="0"/>
              <a:t>Brief profile of profit centre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CD417A7-E673-2823-8389-2F71E70D9B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1710000"/>
            <a:ext cx="6444729" cy="4086760"/>
          </a:xfrm>
        </p:spPr>
        <p:txBody>
          <a:bodyPr/>
          <a:lstStyle/>
          <a:p>
            <a:r>
              <a:rPr lang="de-DE" b="1" spc="100" dirty="0">
                <a:solidFill>
                  <a:srgbClr val="004164"/>
                </a:solidFill>
                <a:effectLst/>
                <a:latin typeface="ITC Franklin Gothic Std Book" panose="020B0504030503020204" pitchFamily="34" charset="0"/>
              </a:rPr>
              <a:t>TEAM</a:t>
            </a:r>
            <a:endParaRPr lang="de-DE" dirty="0"/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115 employees at seven locations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24/7 shift work 365 days a year if required</a:t>
            </a:r>
          </a:p>
          <a:p>
            <a:pPr>
              <a:spcBef>
                <a:spcPts val="600"/>
              </a:spcBef>
            </a:pPr>
            <a:r>
              <a:rPr lang="en-GB" b="1" spc="100" dirty="0">
                <a:latin typeface="ITC Franklin Gothic Std Book" panose="020B0504030503020204" pitchFamily="34" charset="0"/>
              </a:rPr>
              <a:t>INDUSTRIES/CUSTOMERS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Primarily chemicals and mineral oil</a:t>
            </a:r>
          </a:p>
          <a:p>
            <a:pPr>
              <a:spcBef>
                <a:spcPts val="600"/>
              </a:spcBef>
            </a:pPr>
            <a:r>
              <a:rPr lang="en-GB" b="1" spc="100" dirty="0">
                <a:latin typeface="ITC Franklin Gothic Std Book" panose="020B0504030503020204" pitchFamily="34" charset="0"/>
              </a:rPr>
              <a:t>STRUCTURE</a:t>
            </a:r>
            <a:endParaRPr lang="de-DE" b="1" spc="100" dirty="0">
              <a:latin typeface="ITC Franklin Gothic Std Book" panose="020B0504030503020204" pitchFamily="34" charset="0"/>
            </a:endParaRPr>
          </a:p>
          <a:p>
            <a:pPr marL="285750" indent="-285750">
              <a:buFont typeface="Symbol" pitchFamily="2" charset="2"/>
              <a:buChar char="-"/>
            </a:pPr>
            <a:r>
              <a:rPr lang="en-US" dirty="0"/>
              <a:t>A Head of Operations who manages the operational framework conditions of the locations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US" dirty="0"/>
              <a:t>A Head of Sales and Controlling for the professional acquisition of new locations and the optimal management of current contracts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US" dirty="0"/>
              <a:t>Two project managers for operational development for the sustainable optimization and management of personnel and operational processes at the locations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393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F077B75-827D-0831-BB87-E5A85E9CFB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9519C84-A121-4B35-8D83-19017B6F0B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b="1" spc="10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97C8F01-1418-5FA8-D937-515ECAFE74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range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7FDD2B4-CE7E-415A-8458-BBFCA59265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For our customers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5835C51-6685-D310-04D9-D3CF2F883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710000"/>
            <a:ext cx="6120000" cy="1342419"/>
          </a:xfrm>
        </p:spPr>
        <p:txBody>
          <a:bodyPr/>
          <a:lstStyle/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Customised shunting services in the siding area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Individual </a:t>
            </a:r>
            <a:r>
              <a:rPr lang="de-DE" dirty="0" err="1"/>
              <a:t>services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a </a:t>
            </a:r>
            <a:r>
              <a:rPr lang="de-DE" dirty="0" err="1"/>
              <a:t>company</a:t>
            </a:r>
            <a:r>
              <a:rPr lang="de-DE" dirty="0"/>
              <a:t> </a:t>
            </a:r>
            <a:r>
              <a:rPr lang="de-DE" dirty="0" err="1"/>
              <a:t>division</a:t>
            </a:r>
            <a:r>
              <a:rPr lang="de-DE" dirty="0"/>
              <a:t>, e.g. </a:t>
            </a:r>
            <a:r>
              <a:rPr lang="de-DE" dirty="0" err="1"/>
              <a:t>loading</a:t>
            </a:r>
            <a:r>
              <a:rPr lang="de-DE" dirty="0"/>
              <a:t> and </a:t>
            </a:r>
            <a:r>
              <a:rPr lang="de-DE" dirty="0" err="1"/>
              <a:t>monitoring</a:t>
            </a:r>
            <a:r>
              <a:rPr lang="de-DE" dirty="0"/>
              <a:t> </a:t>
            </a:r>
            <a:r>
              <a:rPr lang="de-DE" dirty="0" err="1"/>
              <a:t>activities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loading</a:t>
            </a:r>
            <a:r>
              <a:rPr lang="de-DE" dirty="0"/>
              <a:t> and </a:t>
            </a:r>
            <a:r>
              <a:rPr lang="de-DE" dirty="0" err="1"/>
              <a:t>unloading</a:t>
            </a:r>
            <a:r>
              <a:rPr lang="de-DE" dirty="0"/>
              <a:t> </a:t>
            </a:r>
            <a:r>
              <a:rPr lang="de-DE" dirty="0" err="1"/>
              <a:t>processes</a:t>
            </a:r>
            <a:r>
              <a:rPr lang="de-DE" dirty="0"/>
              <a:t>, </a:t>
            </a:r>
            <a:r>
              <a:rPr lang="de-DE" dirty="0" err="1"/>
              <a:t>monitoring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railway</a:t>
            </a:r>
            <a:r>
              <a:rPr lang="de-DE" dirty="0"/>
              <a:t> </a:t>
            </a:r>
            <a:r>
              <a:rPr lang="de-DE" dirty="0" err="1"/>
              <a:t>infrastructure</a:t>
            </a:r>
            <a:r>
              <a:rPr lang="de-DE" dirty="0"/>
              <a:t>, </a:t>
            </a:r>
            <a:r>
              <a:rPr lang="de-DE" dirty="0" err="1"/>
              <a:t>provision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railway</a:t>
            </a:r>
            <a:r>
              <a:rPr lang="de-DE" dirty="0"/>
              <a:t> </a:t>
            </a:r>
            <a:r>
              <a:rPr lang="de-DE" dirty="0" err="1"/>
              <a:t>operations</a:t>
            </a:r>
            <a:r>
              <a:rPr lang="de-DE" dirty="0"/>
              <a:t> </a:t>
            </a:r>
            <a:r>
              <a:rPr lang="de-DE" dirty="0" err="1"/>
              <a:t>manager</a:t>
            </a:r>
            <a:r>
              <a:rPr lang="de-DE" dirty="0"/>
              <a:t> (BOA)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CABF1651-7652-30CC-5F44-85F8EA105F2E}"/>
              </a:ext>
            </a:extLst>
          </p:cNvPr>
          <p:cNvSpPr txBox="1">
            <a:spLocks/>
          </p:cNvSpPr>
          <p:nvPr/>
        </p:nvSpPr>
        <p:spPr>
          <a:xfrm>
            <a:off x="720000" y="4057276"/>
            <a:ext cx="6120000" cy="24333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  <a:defRPr lang="de-DE" sz="1600" kern="1200" baseline="0" dirty="0" smtClean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cap="all" spc="100" dirty="0">
                <a:latin typeface="ITC Franklin Gothic Std Book" panose="020B0504030503020204" pitchFamily="34" charset="0"/>
              </a:rPr>
              <a:t>References:</a:t>
            </a:r>
            <a:endParaRPr lang="de-DE" cap="all" dirty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C53663C2-14CD-58AC-1F41-457F6FC13E2A}"/>
              </a:ext>
            </a:extLst>
          </p:cNvPr>
          <p:cNvSpPr txBox="1">
            <a:spLocks/>
          </p:cNvSpPr>
          <p:nvPr/>
        </p:nvSpPr>
        <p:spPr>
          <a:xfrm>
            <a:off x="438716" y="4771566"/>
            <a:ext cx="2160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 err="1">
                <a:solidFill>
                  <a:srgbClr val="E30613"/>
                </a:solidFill>
                <a:effectLst/>
                <a:latin typeface="ITC Franklin Gothic Std" panose="020B0504030503020204" pitchFamily="34" charset="0"/>
              </a:rPr>
              <a:t>coal</a:t>
            </a:r>
            <a:r>
              <a:rPr lang="de-DE" b="1" dirty="0">
                <a:solidFill>
                  <a:srgbClr val="E30613"/>
                </a:solidFill>
                <a:effectLst/>
                <a:latin typeface="ITC Franklin Gothic Std" panose="020B0504030503020204" pitchFamily="34" charset="0"/>
              </a:rPr>
              <a:t> &amp; </a:t>
            </a:r>
            <a:r>
              <a:rPr lang="de-DE" b="1" dirty="0" err="1">
                <a:solidFill>
                  <a:srgbClr val="E30613"/>
                </a:solidFill>
                <a:effectLst/>
                <a:latin typeface="ITC Franklin Gothic Std" panose="020B0504030503020204" pitchFamily="34" charset="0"/>
              </a:rPr>
              <a:t>coke</a:t>
            </a:r>
            <a:r>
              <a:rPr lang="de-DE" b="1" dirty="0">
                <a:solidFill>
                  <a:srgbClr val="E30613"/>
                </a:solidFill>
                <a:effectLst/>
                <a:latin typeface="ITC Franklin Gothic Std" panose="020B0504030503020204" pitchFamily="34" charset="0"/>
              </a:rPr>
              <a:t> </a:t>
            </a:r>
          </a:p>
          <a:p>
            <a:r>
              <a:rPr lang="de-DE" b="1" dirty="0">
                <a:solidFill>
                  <a:srgbClr val="E30613"/>
                </a:solidFill>
                <a:effectLst/>
                <a:latin typeface="ITC Franklin Gothic Std" panose="020B0504030503020204" pitchFamily="34" charset="0"/>
              </a:rPr>
              <a:t>in Bottrop</a:t>
            </a:r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644254C8-E348-B49B-CB4A-BE30BF4FC530}"/>
              </a:ext>
            </a:extLst>
          </p:cNvPr>
          <p:cNvSpPr txBox="1">
            <a:spLocks/>
          </p:cNvSpPr>
          <p:nvPr/>
        </p:nvSpPr>
        <p:spPr>
          <a:xfrm>
            <a:off x="438716" y="5304261"/>
            <a:ext cx="2160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kern="1200" cap="all" spc="100" baseline="0" dirty="0" smtClean="0">
                <a:solidFill>
                  <a:srgbClr val="0C7FBE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E30613"/>
                </a:solidFill>
              </a:rPr>
              <a:t>BETWEEN SHIP AND BLAST FURNACE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D72EA68-3B52-31C5-E655-BF8A39BEE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2826" y="4496319"/>
            <a:ext cx="1644650" cy="1644650"/>
          </a:xfrm>
          <a:prstGeom prst="rect">
            <a:avLst/>
          </a:prstGeom>
        </p:spPr>
      </p:pic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C1850BE6-4267-5691-3B01-78799CFC138B}"/>
              </a:ext>
            </a:extLst>
          </p:cNvPr>
          <p:cNvSpPr txBox="1">
            <a:spLocks/>
          </p:cNvSpPr>
          <p:nvPr/>
        </p:nvSpPr>
        <p:spPr>
          <a:xfrm>
            <a:off x="3305172" y="4771566"/>
            <a:ext cx="2160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E30613"/>
                </a:solidFill>
              </a:rPr>
              <a:t>EBL</a:t>
            </a:r>
          </a:p>
          <a:p>
            <a:r>
              <a:rPr lang="de-DE" dirty="0">
                <a:solidFill>
                  <a:srgbClr val="E30613"/>
                </a:solidFill>
              </a:rPr>
              <a:t>in Bavaria</a:t>
            </a:r>
          </a:p>
        </p:txBody>
      </p:sp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6D51F76D-4786-94AA-734E-3A545D5CF590}"/>
              </a:ext>
            </a:extLst>
          </p:cNvPr>
          <p:cNvSpPr txBox="1">
            <a:spLocks/>
          </p:cNvSpPr>
          <p:nvPr/>
        </p:nvSpPr>
        <p:spPr>
          <a:xfrm>
            <a:off x="3305172" y="5304261"/>
            <a:ext cx="2160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kern="1200" cap="all" spc="100" baseline="0" dirty="0" smtClean="0">
                <a:solidFill>
                  <a:srgbClr val="0C7FBE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E30613"/>
                </a:solidFill>
              </a:rPr>
              <a:t>Maintenance of a railway siding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A48C0F8-DE62-C015-3529-59B2C91BC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3010" y="4496319"/>
            <a:ext cx="1644650" cy="1644650"/>
          </a:xfrm>
          <a:prstGeom prst="rect">
            <a:avLst/>
          </a:prstGeom>
        </p:spPr>
      </p:pic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C715A5B0-F26E-003A-1547-41F51FF22B01}"/>
              </a:ext>
            </a:extLst>
          </p:cNvPr>
          <p:cNvSpPr txBox="1">
            <a:spLocks/>
          </p:cNvSpPr>
          <p:nvPr/>
        </p:nvSpPr>
        <p:spPr>
          <a:xfrm>
            <a:off x="6453480" y="4771566"/>
            <a:ext cx="21600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E30613"/>
                </a:solidFill>
              </a:rPr>
              <a:t>Mineral </a:t>
            </a:r>
            <a:r>
              <a:rPr lang="de-DE" dirty="0" err="1">
                <a:solidFill>
                  <a:srgbClr val="E30613"/>
                </a:solidFill>
              </a:rPr>
              <a:t>oil</a:t>
            </a:r>
            <a:endParaRPr lang="de-DE" dirty="0">
              <a:solidFill>
                <a:srgbClr val="E30613"/>
              </a:solidFill>
            </a:endParaRPr>
          </a:p>
          <a:p>
            <a:r>
              <a:rPr lang="de-DE" dirty="0">
                <a:solidFill>
                  <a:srgbClr val="E30613"/>
                </a:solidFill>
              </a:rPr>
              <a:t>in Flörsheim &amp; </a:t>
            </a:r>
            <a:br>
              <a:rPr lang="de-DE" dirty="0">
                <a:solidFill>
                  <a:srgbClr val="E30613"/>
                </a:solidFill>
              </a:rPr>
            </a:br>
            <a:r>
              <a:rPr lang="de-DE" dirty="0">
                <a:solidFill>
                  <a:srgbClr val="E30613"/>
                </a:solidFill>
              </a:rPr>
              <a:t>Ludwigshafen</a:t>
            </a:r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CC8DB284-AB81-0BD0-90A6-C19303FE8060}"/>
              </a:ext>
            </a:extLst>
          </p:cNvPr>
          <p:cNvSpPr txBox="1">
            <a:spLocks/>
          </p:cNvSpPr>
          <p:nvPr/>
        </p:nvSpPr>
        <p:spPr>
          <a:xfrm>
            <a:off x="6096000" y="5550482"/>
            <a:ext cx="287496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kern="1200" cap="all" spc="100" baseline="0" dirty="0" smtClean="0">
                <a:solidFill>
                  <a:srgbClr val="0C7FBE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E30613"/>
                </a:solidFill>
              </a:rPr>
              <a:t>SHUNTING &amp; FILLING</a:t>
            </a:r>
          </a:p>
        </p:txBody>
      </p:sp>
    </p:spTree>
    <p:extLst>
      <p:ext uri="{BB962C8B-B14F-4D97-AF65-F5344CB8AC3E}">
        <p14:creationId xmlns:p14="http://schemas.microsoft.com/office/powerpoint/2010/main" val="409783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C5FAB91-DCEA-737F-8939-DDECE9FD63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A977554-E5BE-C421-D86D-742FEF7D6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b="1" spc="10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A83221-A4FB-3CE4-A704-8279B6B9EA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The added value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03D2AC3-C7FF-10AC-A8DE-0333DB6332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000" y="912812"/>
            <a:ext cx="6120000" cy="332399"/>
          </a:xfrm>
        </p:spPr>
        <p:txBody>
          <a:bodyPr/>
          <a:lstStyle/>
          <a:p>
            <a:r>
              <a:rPr lang="en-GB" dirty="0"/>
              <a:t>For our customers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D83A61F-03C9-3978-C996-3161BC9D5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710000"/>
            <a:ext cx="6421580" cy="3342966"/>
          </a:xfrm>
        </p:spPr>
        <p:txBody>
          <a:bodyPr/>
          <a:lstStyle/>
          <a:p>
            <a:r>
              <a:rPr lang="de-DE" b="1" spc="100" dirty="0">
                <a:solidFill>
                  <a:srgbClr val="004164"/>
                </a:solidFill>
                <a:effectLst/>
                <a:latin typeface="ITC Franklin Gothic Std Book" panose="020B0504030503020204" pitchFamily="34" charset="0"/>
              </a:rPr>
              <a:t>TODAY: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Most stringent safety standards and high reliability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Shunting services in critical production processes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Close dialogue with our customers to fine-tune our service and adapt it to current circumstances</a:t>
            </a:r>
          </a:p>
          <a:p>
            <a:br>
              <a:rPr lang="de-DE" dirty="0"/>
            </a:br>
            <a:r>
              <a:rPr lang="de-DE" b="1" spc="100" dirty="0">
                <a:latin typeface="ITC Franklin Gothic Std Book" panose="020B0504030503020204" pitchFamily="34" charset="0"/>
              </a:rPr>
              <a:t>… </a:t>
            </a:r>
            <a:r>
              <a:rPr lang="en-GB" b="1" spc="100" dirty="0">
                <a:latin typeface="ITC Franklin Gothic Std Book" panose="020B0504030503020204" pitchFamily="34" charset="0"/>
              </a:rPr>
              <a:t>AND IN THE FUTURE: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Expanding our shunting services in other sectors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Adapting our existing shunting services to the challenges of the future 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Striving for long-term working relationships with our customers</a:t>
            </a:r>
          </a:p>
        </p:txBody>
      </p:sp>
    </p:spTree>
    <p:extLst>
      <p:ext uri="{BB962C8B-B14F-4D97-AF65-F5344CB8AC3E}">
        <p14:creationId xmlns:p14="http://schemas.microsoft.com/office/powerpoint/2010/main" val="156750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B3399C4-D994-8AF8-3117-7F21114E13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20112BD-D9F1-F041-74A1-4A8BA60BCD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b="1" spc="10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7C396A-8CCB-DD63-3453-028E565900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Your contact point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6260AA0-35E1-84D6-802B-61E6AD5C93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000" y="912812"/>
            <a:ext cx="7440152" cy="3323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dirty="0"/>
              <a:t>In the Plant transport profit centre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2BF69849-93A2-392D-9DE6-79B65AD2FDD7}"/>
              </a:ext>
            </a:extLst>
          </p:cNvPr>
          <p:cNvSpPr txBox="1">
            <a:spLocks/>
          </p:cNvSpPr>
          <p:nvPr/>
        </p:nvSpPr>
        <p:spPr>
          <a:xfrm>
            <a:off x="720000" y="4811775"/>
            <a:ext cx="2491286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  <a:defRPr lang="de-DE" sz="1600" kern="1200" baseline="0" dirty="0" smtClean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sz="1400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+49 (221) 390</a:t>
            </a:r>
            <a:r>
              <a:rPr lang="de-DE" sz="1600" dirty="0"/>
              <a:t> – </a:t>
            </a:r>
            <a:r>
              <a:rPr lang="de-DE" sz="1400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1297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sz="1400" dirty="0" err="1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timo.reuter@rheincargo.com</a:t>
            </a:r>
            <a:endParaRPr lang="de-DE" sz="1400" dirty="0">
              <a:solidFill>
                <a:srgbClr val="004164"/>
              </a:solidFill>
              <a:effectLst/>
              <a:latin typeface="ITC Franklin Gothic Std" panose="020B0504030503020204" pitchFamily="34" charset="0"/>
            </a:endParaRPr>
          </a:p>
        </p:txBody>
      </p:sp>
      <p:sp>
        <p:nvSpPr>
          <p:cNvPr id="19" name="Textplatzhalter 13">
            <a:extLst>
              <a:ext uri="{FF2B5EF4-FFF2-40B4-BE49-F238E27FC236}">
                <a16:creationId xmlns:a16="http://schemas.microsoft.com/office/drawing/2014/main" id="{6731FFFA-1266-B159-BCBB-F05B73C974F0}"/>
              </a:ext>
            </a:extLst>
          </p:cNvPr>
          <p:cNvSpPr txBox="1">
            <a:spLocks/>
          </p:cNvSpPr>
          <p:nvPr/>
        </p:nvSpPr>
        <p:spPr>
          <a:xfrm>
            <a:off x="728131" y="3608169"/>
            <a:ext cx="2340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200" kern="1200" cap="all" spc="100" baseline="0" dirty="0" smtClean="0">
                <a:solidFill>
                  <a:srgbClr val="004164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Timo Reuter</a:t>
            </a:r>
            <a:endParaRPr lang="de-DE" sz="1400" dirty="0">
              <a:solidFill>
                <a:srgbClr val="004164"/>
              </a:solidFill>
              <a:effectLst/>
              <a:latin typeface="ITC Franklin Gothic Std" panose="020B0504030503020204" pitchFamily="34" charset="0"/>
            </a:endParaRPr>
          </a:p>
        </p:txBody>
      </p:sp>
      <p:sp>
        <p:nvSpPr>
          <p:cNvPr id="20" name="Textplatzhalter 13">
            <a:extLst>
              <a:ext uri="{FF2B5EF4-FFF2-40B4-BE49-F238E27FC236}">
                <a16:creationId xmlns:a16="http://schemas.microsoft.com/office/drawing/2014/main" id="{89763B22-B17F-ADA8-D308-52D659F3D06C}"/>
              </a:ext>
            </a:extLst>
          </p:cNvPr>
          <p:cNvSpPr txBox="1">
            <a:spLocks/>
          </p:cNvSpPr>
          <p:nvPr/>
        </p:nvSpPr>
        <p:spPr>
          <a:xfrm>
            <a:off x="728130" y="4048434"/>
            <a:ext cx="248315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200" kern="1200" cap="all" spc="100" baseline="0" dirty="0" smtClean="0">
                <a:solidFill>
                  <a:srgbClr val="0C7FBE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E30613"/>
                </a:solidFill>
              </a:rPr>
              <a:t>Profit centre manager</a:t>
            </a:r>
          </a:p>
          <a:p>
            <a:r>
              <a:rPr lang="en-GB" sz="1400" dirty="0">
                <a:solidFill>
                  <a:srgbClr val="E30613"/>
                </a:solidFill>
              </a:rPr>
              <a:t>Plant transport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DB87190B-5016-9AF6-F2AE-E9033AACD77B}"/>
              </a:ext>
            </a:extLst>
          </p:cNvPr>
          <p:cNvSpPr txBox="1">
            <a:spLocks/>
          </p:cNvSpPr>
          <p:nvPr/>
        </p:nvSpPr>
        <p:spPr>
          <a:xfrm>
            <a:off x="3541430" y="4811775"/>
            <a:ext cx="255457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  <a:defRPr lang="de-DE" sz="1600" kern="1200" baseline="0" dirty="0" smtClean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sz="1400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+49 (0) 151 23 44 55 20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thomas.nebich@rheincargo.com</a:t>
            </a:r>
            <a:endParaRPr lang="de-DE" sz="1400" dirty="0">
              <a:solidFill>
                <a:srgbClr val="004164"/>
              </a:solidFill>
              <a:effectLst/>
              <a:latin typeface="ITC Franklin Gothic Std" panose="020B0504030503020204" pitchFamily="34" charset="0"/>
            </a:endParaRPr>
          </a:p>
        </p:txBody>
      </p:sp>
      <p:sp>
        <p:nvSpPr>
          <p:cNvPr id="22" name="Textplatzhalter 13">
            <a:extLst>
              <a:ext uri="{FF2B5EF4-FFF2-40B4-BE49-F238E27FC236}">
                <a16:creationId xmlns:a16="http://schemas.microsoft.com/office/drawing/2014/main" id="{42879390-88E9-B277-CD20-FF59B541C2BA}"/>
              </a:ext>
            </a:extLst>
          </p:cNvPr>
          <p:cNvSpPr txBox="1">
            <a:spLocks/>
          </p:cNvSpPr>
          <p:nvPr/>
        </p:nvSpPr>
        <p:spPr>
          <a:xfrm>
            <a:off x="3549561" y="3608169"/>
            <a:ext cx="2340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200" kern="1200" cap="all" spc="100" baseline="0" dirty="0" smtClean="0">
                <a:solidFill>
                  <a:srgbClr val="004164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Thomas </a:t>
            </a:r>
            <a:r>
              <a:rPr lang="de-DE" sz="1400" b="1" dirty="0" err="1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Nebich</a:t>
            </a:r>
            <a:endParaRPr lang="de-DE" sz="1400" dirty="0">
              <a:solidFill>
                <a:srgbClr val="004164"/>
              </a:solidFill>
              <a:effectLst/>
              <a:latin typeface="ITC Franklin Gothic Std" panose="020B0504030503020204" pitchFamily="34" charset="0"/>
            </a:endParaRPr>
          </a:p>
        </p:txBody>
      </p:sp>
      <p:sp>
        <p:nvSpPr>
          <p:cNvPr id="23" name="Textplatzhalter 13">
            <a:extLst>
              <a:ext uri="{FF2B5EF4-FFF2-40B4-BE49-F238E27FC236}">
                <a16:creationId xmlns:a16="http://schemas.microsoft.com/office/drawing/2014/main" id="{482AF3E5-1D0E-4E47-8D06-65BF08164E18}"/>
              </a:ext>
            </a:extLst>
          </p:cNvPr>
          <p:cNvSpPr txBox="1">
            <a:spLocks/>
          </p:cNvSpPr>
          <p:nvPr/>
        </p:nvSpPr>
        <p:spPr>
          <a:xfrm>
            <a:off x="3549560" y="4048434"/>
            <a:ext cx="2483155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200" kern="1200" cap="all" spc="100" baseline="0" dirty="0" smtClean="0">
                <a:solidFill>
                  <a:srgbClr val="0C7FBE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E30613"/>
                </a:solidFill>
              </a:rPr>
              <a:t>Head of Operations</a:t>
            </a:r>
            <a:br>
              <a:rPr lang="de-DE" sz="1400" dirty="0">
                <a:solidFill>
                  <a:srgbClr val="E30613"/>
                </a:solidFill>
              </a:rPr>
            </a:br>
            <a:r>
              <a:rPr lang="en-GB" sz="1400" dirty="0">
                <a:solidFill>
                  <a:srgbClr val="E30613"/>
                </a:solidFill>
              </a:rPr>
              <a:t>Plant transport</a:t>
            </a:r>
            <a:r>
              <a:rPr lang="de-DE" sz="1400" dirty="0">
                <a:solidFill>
                  <a:srgbClr val="E30613"/>
                </a:solidFill>
              </a:rPr>
              <a:t> </a:t>
            </a:r>
          </a:p>
          <a:p>
            <a:r>
              <a:rPr lang="de-DE" sz="1400" dirty="0">
                <a:solidFill>
                  <a:srgbClr val="E30613"/>
                </a:solidFill>
              </a:rPr>
              <a:t>NRW</a:t>
            </a:r>
          </a:p>
        </p:txBody>
      </p:sp>
      <p:sp>
        <p:nvSpPr>
          <p:cNvPr id="24" name="Textplatzhalter 13">
            <a:extLst>
              <a:ext uri="{FF2B5EF4-FFF2-40B4-BE49-F238E27FC236}">
                <a16:creationId xmlns:a16="http://schemas.microsoft.com/office/drawing/2014/main" id="{DC6E967C-72F9-2ECF-025C-A28121CAE076}"/>
              </a:ext>
            </a:extLst>
          </p:cNvPr>
          <p:cNvSpPr txBox="1">
            <a:spLocks/>
          </p:cNvSpPr>
          <p:nvPr/>
        </p:nvSpPr>
        <p:spPr>
          <a:xfrm>
            <a:off x="6362072" y="3608169"/>
            <a:ext cx="2340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200" kern="1200" cap="all" spc="100" baseline="0" dirty="0" smtClean="0">
                <a:solidFill>
                  <a:srgbClr val="004164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Tom Karen</a:t>
            </a:r>
            <a:endParaRPr lang="de-DE" sz="1400" dirty="0">
              <a:solidFill>
                <a:srgbClr val="004164"/>
              </a:solidFill>
              <a:effectLst/>
              <a:latin typeface="ITC Franklin Gothic Std" panose="020B0504030503020204" pitchFamily="34" charset="0"/>
            </a:endParaRP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2F9A7FC8-94A5-4F16-219E-8C9DEECA2F99}"/>
              </a:ext>
            </a:extLst>
          </p:cNvPr>
          <p:cNvSpPr txBox="1">
            <a:spLocks/>
          </p:cNvSpPr>
          <p:nvPr/>
        </p:nvSpPr>
        <p:spPr>
          <a:xfrm>
            <a:off x="6370180" y="4811775"/>
            <a:ext cx="275006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  <a:defRPr lang="de-DE" sz="1600" kern="1200" baseline="0" dirty="0" smtClean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sz="1400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+49 (0) 160 37 30 432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sz="1400" dirty="0">
                <a:latin typeface="ITC Franklin Gothic Std" panose="020B0504030503020204" pitchFamily="34" charset="0"/>
              </a:rPr>
              <a:t>t</a:t>
            </a:r>
            <a:r>
              <a:rPr lang="de-DE" sz="1400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om.karen@rheincargo.com</a:t>
            </a:r>
          </a:p>
        </p:txBody>
      </p:sp>
      <p:sp>
        <p:nvSpPr>
          <p:cNvPr id="29" name="Textplatzhalter 13">
            <a:extLst>
              <a:ext uri="{FF2B5EF4-FFF2-40B4-BE49-F238E27FC236}">
                <a16:creationId xmlns:a16="http://schemas.microsoft.com/office/drawing/2014/main" id="{D6421E3E-6EA5-0A09-75F3-A0CA1A3CFE65}"/>
              </a:ext>
            </a:extLst>
          </p:cNvPr>
          <p:cNvSpPr txBox="1">
            <a:spLocks/>
          </p:cNvSpPr>
          <p:nvPr/>
        </p:nvSpPr>
        <p:spPr>
          <a:xfrm>
            <a:off x="6378310" y="4048434"/>
            <a:ext cx="260881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200" kern="1200" cap="all" spc="100" baseline="0" dirty="0" smtClean="0">
                <a:solidFill>
                  <a:srgbClr val="0C7FBE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E30613"/>
                </a:solidFill>
              </a:rPr>
              <a:t>Project Manager / Project Controlling</a:t>
            </a:r>
          </a:p>
        </p:txBody>
      </p:sp>
      <p:pic>
        <p:nvPicPr>
          <p:cNvPr id="30" name="Grafik 29" descr="Ein Bild, das Person, Kleidung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88A451FA-10C9-11B9-1F83-0EE5D693AA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131" y="1878150"/>
            <a:ext cx="1182511" cy="1550850"/>
          </a:xfrm>
          <a:prstGeom prst="rect">
            <a:avLst/>
          </a:prstGeom>
        </p:spPr>
      </p:pic>
      <p:pic>
        <p:nvPicPr>
          <p:cNvPr id="31" name="Grafik 30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C5A5B4B4-1233-C128-B8DD-E4EF0811BF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19" r="9419" b="29258"/>
          <a:stretch/>
        </p:blipFill>
        <p:spPr>
          <a:xfrm>
            <a:off x="3549561" y="1856174"/>
            <a:ext cx="1180800" cy="15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0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39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E412D5A-1AEC-0BB2-4075-67B7278193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94979DC-8D8D-85E4-37EA-AA4742C28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b="1" spc="10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15B2D5-54C1-D844-E308-BF3A20E721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Long-</a:t>
            </a:r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transport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3D9ADA7-503A-F8D3-2A87-9100035DC6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000" y="912812"/>
            <a:ext cx="6120000" cy="332399"/>
          </a:xfrm>
        </p:spPr>
        <p:txBody>
          <a:bodyPr/>
          <a:lstStyle/>
          <a:p>
            <a:r>
              <a:rPr lang="en-GB" dirty="0"/>
              <a:t>Brief profile of profit centre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0EAB107-6111-492E-D029-2E0517CE6F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710000"/>
            <a:ext cx="6120000" cy="3394263"/>
          </a:xfrm>
        </p:spPr>
        <p:txBody>
          <a:bodyPr/>
          <a:lstStyle/>
          <a:p>
            <a:r>
              <a:rPr lang="de-DE" b="1" spc="100" dirty="0">
                <a:solidFill>
                  <a:srgbClr val="004164"/>
                </a:solidFill>
                <a:effectLst/>
                <a:latin typeface="ITC Franklin Gothic Std Book" panose="020B0504030503020204" pitchFamily="34" charset="0"/>
              </a:rPr>
              <a:t>TEAM</a:t>
            </a:r>
            <a:r>
              <a:rPr lang="de-DE" dirty="0"/>
              <a:t> 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30 employees in planning plus three in sales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135 employees in the operations, including 108 engine drivers</a:t>
            </a:r>
          </a:p>
          <a:p>
            <a:pPr>
              <a:spcBef>
                <a:spcPts val="600"/>
              </a:spcBef>
            </a:pPr>
            <a:r>
              <a:rPr lang="en-GB" b="1" spc="100" dirty="0">
                <a:latin typeface="ITC Franklin Gothic Std Book" panose="020B0504030503020204" pitchFamily="34" charset="0"/>
              </a:rPr>
              <a:t>INDUSTRIES/CUSTOMERS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Transport of hazardous goods (oil and chemicals)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Combined transport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Special transports</a:t>
            </a:r>
          </a:p>
          <a:p>
            <a:pPr>
              <a:spcBef>
                <a:spcPts val="600"/>
              </a:spcBef>
            </a:pPr>
            <a:r>
              <a:rPr lang="en-GB" b="1" spc="100" dirty="0">
                <a:latin typeface="ITC Franklin Gothic Std Book" panose="020B0504030503020204" pitchFamily="34" charset="0"/>
              </a:rPr>
              <a:t>STRUCTURE</a:t>
            </a:r>
            <a:endParaRPr lang="de-DE" dirty="0"/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Organised into sales, planning and operation 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Cross-location management from Cologne-</a:t>
            </a:r>
            <a:r>
              <a:rPr lang="en-GB" dirty="0" err="1"/>
              <a:t>Niehl</a:t>
            </a:r>
            <a:endParaRPr lang="en-GB" dirty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2FECE623-7AEC-7B53-DFE5-437EDB628ED6}"/>
              </a:ext>
            </a:extLst>
          </p:cNvPr>
          <p:cNvSpPr txBox="1">
            <a:spLocks/>
          </p:cNvSpPr>
          <p:nvPr/>
        </p:nvSpPr>
        <p:spPr>
          <a:xfrm>
            <a:off x="1719744" y="5804407"/>
            <a:ext cx="216000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rgbClr val="E30613"/>
                </a:solidFill>
              </a:rPr>
              <a:t>Locomotives</a:t>
            </a:r>
            <a:endParaRPr lang="de-DE" dirty="0">
              <a:solidFill>
                <a:srgbClr val="E30613"/>
              </a:solidFill>
            </a:endParaRPr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7CBE00C4-5C84-6AEF-4973-FAB074FC39FD}"/>
              </a:ext>
            </a:extLst>
          </p:cNvPr>
          <p:cNvSpPr txBox="1">
            <a:spLocks/>
          </p:cNvSpPr>
          <p:nvPr/>
        </p:nvSpPr>
        <p:spPr>
          <a:xfrm>
            <a:off x="1719744" y="6100741"/>
            <a:ext cx="21600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kern="1200" cap="all" spc="100" baseline="0" dirty="0" smtClean="0">
                <a:solidFill>
                  <a:srgbClr val="0C7FBE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E30613"/>
                </a:solidFill>
              </a:rPr>
              <a:t>In </a:t>
            </a:r>
            <a:r>
              <a:rPr lang="de-DE" dirty="0" err="1">
                <a:solidFill>
                  <a:srgbClr val="E30613"/>
                </a:solidFill>
              </a:rPr>
              <a:t>use</a:t>
            </a:r>
            <a:endParaRPr lang="de-DE" dirty="0">
              <a:solidFill>
                <a:srgbClr val="E30613"/>
              </a:solidFill>
            </a:endParaRPr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24AE3E7E-F907-7615-0A66-EF3F0F34220E}"/>
              </a:ext>
            </a:extLst>
          </p:cNvPr>
          <p:cNvSpPr txBox="1">
            <a:spLocks/>
          </p:cNvSpPr>
          <p:nvPr/>
        </p:nvSpPr>
        <p:spPr>
          <a:xfrm>
            <a:off x="1719744" y="5296404"/>
            <a:ext cx="2160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32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E30613"/>
                </a:solidFill>
              </a:rPr>
              <a:t>52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8BA38DC-7B20-C364-B8E4-3E2863113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0157" y="5104263"/>
            <a:ext cx="1644650" cy="1644650"/>
          </a:xfrm>
          <a:prstGeom prst="rect">
            <a:avLst/>
          </a:prstGeom>
        </p:spPr>
      </p:pic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491E20A4-B23E-6DDE-FC9B-8DB2FC097524}"/>
              </a:ext>
            </a:extLst>
          </p:cNvPr>
          <p:cNvSpPr txBox="1">
            <a:spLocks/>
          </p:cNvSpPr>
          <p:nvPr/>
        </p:nvSpPr>
        <p:spPr>
          <a:xfrm>
            <a:off x="4785220" y="5804407"/>
            <a:ext cx="216000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E30613"/>
                </a:solidFill>
              </a:rPr>
              <a:t>Freight Wagons</a:t>
            </a:r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819B3F30-3CFA-52CE-445F-22768004E3BA}"/>
              </a:ext>
            </a:extLst>
          </p:cNvPr>
          <p:cNvSpPr txBox="1">
            <a:spLocks/>
          </p:cNvSpPr>
          <p:nvPr/>
        </p:nvSpPr>
        <p:spPr>
          <a:xfrm>
            <a:off x="4785220" y="6100741"/>
            <a:ext cx="21600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kern="1200" cap="all" spc="100" baseline="0" dirty="0" smtClean="0">
                <a:solidFill>
                  <a:srgbClr val="0C7FBE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E30613"/>
                </a:solidFill>
              </a:rPr>
              <a:t>In </a:t>
            </a:r>
            <a:r>
              <a:rPr lang="de-DE" dirty="0" err="1">
                <a:solidFill>
                  <a:srgbClr val="E30613"/>
                </a:solidFill>
              </a:rPr>
              <a:t>use</a:t>
            </a:r>
            <a:endParaRPr lang="de-DE" dirty="0">
              <a:solidFill>
                <a:srgbClr val="E30613"/>
              </a:solidFill>
            </a:endParaRPr>
          </a:p>
        </p:txBody>
      </p:sp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14FD4EB5-05B7-89FE-E726-F1A5598A2168}"/>
              </a:ext>
            </a:extLst>
          </p:cNvPr>
          <p:cNvSpPr txBox="1">
            <a:spLocks/>
          </p:cNvSpPr>
          <p:nvPr/>
        </p:nvSpPr>
        <p:spPr>
          <a:xfrm>
            <a:off x="4785220" y="5296404"/>
            <a:ext cx="2160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32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E30613"/>
                </a:solidFill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60739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5F8D84D-5505-EEFC-C571-AF47A4BE6C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63D40CA-1B05-84EF-AFC7-EBA651C8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b="1" spc="10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C4FAAA-FDD8-B230-5AC2-2E51858079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range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EA92FE6-C1C6-0EC8-2F20-DCC11DD4B8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000" y="912812"/>
            <a:ext cx="6120000" cy="332399"/>
          </a:xfrm>
        </p:spPr>
        <p:txBody>
          <a:bodyPr/>
          <a:lstStyle/>
          <a:p>
            <a:r>
              <a:rPr lang="en-GB" dirty="0"/>
              <a:t>For our customers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D21FB03-B669-D79C-9128-5EC20FDA7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710000"/>
            <a:ext cx="6120000" cy="2086212"/>
          </a:xfrm>
        </p:spPr>
        <p:txBody>
          <a:bodyPr/>
          <a:lstStyle/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Rail transport under our own licence in Germany, Austria and the Netherlands as well as in Switzerland via our sister company </a:t>
            </a:r>
            <a:r>
              <a:rPr lang="en-GB" dirty="0" err="1"/>
              <a:t>RheinlandCargo</a:t>
            </a:r>
            <a:r>
              <a:rPr lang="en-GB" dirty="0"/>
              <a:t> Schweiz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Modern fleet, customised to our customers’ needs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Specialist in dangerous goods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Waste certificate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CO</a:t>
            </a:r>
            <a:r>
              <a:rPr lang="en-GB" baseline="-25000" dirty="0"/>
              <a:t>2</a:t>
            </a:r>
            <a:r>
              <a:rPr lang="en-GB" dirty="0"/>
              <a:t>-neutral transport, 100% green electricity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7F1C9866-7F6E-E6DB-3F69-3365ACF395F6}"/>
              </a:ext>
            </a:extLst>
          </p:cNvPr>
          <p:cNvSpPr txBox="1">
            <a:spLocks/>
          </p:cNvSpPr>
          <p:nvPr/>
        </p:nvSpPr>
        <p:spPr>
          <a:xfrm>
            <a:off x="720000" y="4278478"/>
            <a:ext cx="6120000" cy="24333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  <a:defRPr lang="de-DE" sz="1600" kern="1200" baseline="0" dirty="0" smtClean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cap="all" spc="100" dirty="0">
                <a:latin typeface="ITC Franklin Gothic Std Book" panose="020B0504030503020204" pitchFamily="34" charset="0"/>
              </a:rPr>
              <a:t>Transport mix 2023:</a:t>
            </a:r>
            <a:endParaRPr lang="de-DE" cap="all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C3DA191-3975-5BB0-8A48-EFAD1C46B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2826" y="4717521"/>
            <a:ext cx="1644650" cy="164465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4FB2B07-2C87-6CF5-DFCE-F5F6FD503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3010" y="4717521"/>
            <a:ext cx="1644650" cy="1644650"/>
          </a:xfrm>
          <a:prstGeom prst="rect">
            <a:avLst/>
          </a:prstGeom>
        </p:spPr>
      </p:pic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3229DC30-EEFE-80D7-13A9-DDB763FF1210}"/>
              </a:ext>
            </a:extLst>
          </p:cNvPr>
          <p:cNvSpPr txBox="1">
            <a:spLocks/>
          </p:cNvSpPr>
          <p:nvPr/>
        </p:nvSpPr>
        <p:spPr>
          <a:xfrm>
            <a:off x="450535" y="5656003"/>
            <a:ext cx="216000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E30613"/>
                </a:solidFill>
              </a:rPr>
              <a:t>Mineral Oil</a:t>
            </a:r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45F519C1-4F95-BF98-76AC-DF7FC7E67594}"/>
              </a:ext>
            </a:extLst>
          </p:cNvPr>
          <p:cNvSpPr txBox="1">
            <a:spLocks/>
          </p:cNvSpPr>
          <p:nvPr/>
        </p:nvSpPr>
        <p:spPr>
          <a:xfrm>
            <a:off x="450535" y="5148000"/>
            <a:ext cx="2160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32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E30613"/>
                </a:solidFill>
              </a:rPr>
              <a:t>82%</a:t>
            </a:r>
          </a:p>
        </p:txBody>
      </p:sp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CAE9B4C1-8CF8-FF37-3825-80EBA72E160C}"/>
              </a:ext>
            </a:extLst>
          </p:cNvPr>
          <p:cNvSpPr txBox="1">
            <a:spLocks/>
          </p:cNvSpPr>
          <p:nvPr/>
        </p:nvSpPr>
        <p:spPr>
          <a:xfrm>
            <a:off x="3238302" y="5656003"/>
            <a:ext cx="216000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E30613"/>
                </a:solidFill>
              </a:rPr>
              <a:t>Intermodal</a:t>
            </a:r>
          </a:p>
        </p:txBody>
      </p:sp>
      <p:sp>
        <p:nvSpPr>
          <p:cNvPr id="19" name="Textplatzhalter 13">
            <a:extLst>
              <a:ext uri="{FF2B5EF4-FFF2-40B4-BE49-F238E27FC236}">
                <a16:creationId xmlns:a16="http://schemas.microsoft.com/office/drawing/2014/main" id="{D8C1B00C-9138-6736-7122-752D29A2F794}"/>
              </a:ext>
            </a:extLst>
          </p:cNvPr>
          <p:cNvSpPr txBox="1">
            <a:spLocks/>
          </p:cNvSpPr>
          <p:nvPr/>
        </p:nvSpPr>
        <p:spPr>
          <a:xfrm>
            <a:off x="3238302" y="5148000"/>
            <a:ext cx="2160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32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E30613"/>
                </a:solidFill>
              </a:rPr>
              <a:t>13%</a:t>
            </a:r>
          </a:p>
        </p:txBody>
      </p:sp>
      <p:sp>
        <p:nvSpPr>
          <p:cNvPr id="20" name="Textplatzhalter 13">
            <a:extLst>
              <a:ext uri="{FF2B5EF4-FFF2-40B4-BE49-F238E27FC236}">
                <a16:creationId xmlns:a16="http://schemas.microsoft.com/office/drawing/2014/main" id="{82D01EC7-05C1-84D4-1ED6-848B2504F7BB}"/>
              </a:ext>
            </a:extLst>
          </p:cNvPr>
          <p:cNvSpPr txBox="1">
            <a:spLocks/>
          </p:cNvSpPr>
          <p:nvPr/>
        </p:nvSpPr>
        <p:spPr>
          <a:xfrm>
            <a:off x="6096000" y="5656003"/>
            <a:ext cx="216000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6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rgbClr val="E30613"/>
                </a:solidFill>
              </a:rPr>
              <a:t>Extractive</a:t>
            </a:r>
            <a:endParaRPr lang="de-DE" dirty="0">
              <a:solidFill>
                <a:srgbClr val="E30613"/>
              </a:solidFill>
            </a:endParaRPr>
          </a:p>
        </p:txBody>
      </p:sp>
      <p:sp>
        <p:nvSpPr>
          <p:cNvPr id="21" name="Textplatzhalter 13">
            <a:extLst>
              <a:ext uri="{FF2B5EF4-FFF2-40B4-BE49-F238E27FC236}">
                <a16:creationId xmlns:a16="http://schemas.microsoft.com/office/drawing/2014/main" id="{F569908E-0D5C-AE80-39C7-CD36B57C5270}"/>
              </a:ext>
            </a:extLst>
          </p:cNvPr>
          <p:cNvSpPr txBox="1">
            <a:spLocks/>
          </p:cNvSpPr>
          <p:nvPr/>
        </p:nvSpPr>
        <p:spPr>
          <a:xfrm>
            <a:off x="6096000" y="5148000"/>
            <a:ext cx="2160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3200" b="1" i="0" kern="1200" cap="all" spc="100" baseline="0" dirty="0" smtClean="0">
                <a:solidFill>
                  <a:srgbClr val="0C7FBE"/>
                </a:solidFill>
                <a:effectLst/>
                <a:latin typeface="ITC Franklin Gothic Std Book" panose="020B05040305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E30613"/>
                </a:solidFill>
              </a:rPr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81324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5F8D84D-5505-EEFC-C571-AF47A4BE6C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63D40CA-1B05-84EF-AFC7-EBA651C8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b="1" spc="10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C4FAAA-FDD8-B230-5AC2-2E51858079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The added value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EA92FE6-C1C6-0EC8-2F20-DCC11DD4B8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000" y="912812"/>
            <a:ext cx="6120000" cy="332399"/>
          </a:xfrm>
        </p:spPr>
        <p:txBody>
          <a:bodyPr/>
          <a:lstStyle/>
          <a:p>
            <a:r>
              <a:rPr lang="en-GB" dirty="0"/>
              <a:t>For our customers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D21FB03-B669-D79C-9128-5EC20FDA7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710000"/>
            <a:ext cx="6120000" cy="3009542"/>
          </a:xfrm>
        </p:spPr>
        <p:txBody>
          <a:bodyPr/>
          <a:lstStyle/>
          <a:p>
            <a:r>
              <a:rPr lang="de-DE" b="1" spc="100" dirty="0">
                <a:latin typeface="ITC Franklin Gothic Std Book" panose="020B0504030503020204" pitchFamily="34" charset="0"/>
              </a:rPr>
              <a:t>TODAY: 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Great flexibility and short response times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High planning reliability and punctuality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All-round service provider – driven by a service philosophy that puts the customer at the centre</a:t>
            </a:r>
          </a:p>
          <a:p>
            <a:br>
              <a:rPr lang="de-DE" dirty="0"/>
            </a:br>
            <a:r>
              <a:rPr lang="de-DE" b="1" spc="100" dirty="0">
                <a:latin typeface="ITC Franklin Gothic Std Book" panose="020B0504030503020204" pitchFamily="34" charset="0"/>
              </a:rPr>
              <a:t>… </a:t>
            </a:r>
            <a:r>
              <a:rPr lang="en-GB" b="1" spc="100" dirty="0">
                <a:latin typeface="ITC Franklin Gothic Std Book" panose="020B0504030503020204" pitchFamily="34" charset="0"/>
              </a:rPr>
              <a:t>AND IN THE FUTURE: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Further development of </a:t>
            </a:r>
            <a:r>
              <a:rPr lang="en-GB" dirty="0" err="1"/>
              <a:t>RheinCargo</a:t>
            </a:r>
            <a:r>
              <a:rPr lang="en-GB" dirty="0"/>
              <a:t> as a logistics service provider for all sectors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en-GB" dirty="0"/>
              <a:t>Customised services</a:t>
            </a:r>
          </a:p>
        </p:txBody>
      </p:sp>
    </p:spTree>
    <p:extLst>
      <p:ext uri="{BB962C8B-B14F-4D97-AF65-F5344CB8AC3E}">
        <p14:creationId xmlns:p14="http://schemas.microsoft.com/office/powerpoint/2010/main" val="387639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B861DB1-CC3B-D61E-E5D8-48FC2B5C3A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CB32FF7-FCC0-3A56-C8AB-99F26310A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b="1" spc="10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D138CA-7B5E-2F8A-1409-5B354B9E60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543049"/>
            <a:ext cx="6120000" cy="332399"/>
          </a:xfrm>
        </p:spPr>
        <p:txBody>
          <a:bodyPr/>
          <a:lstStyle/>
          <a:p>
            <a:r>
              <a:rPr lang="en-GB" dirty="0"/>
              <a:t>Your contact point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DC3187-A8B4-9829-B65D-82233D238C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000" y="912812"/>
            <a:ext cx="6120000" cy="664797"/>
          </a:xfrm>
        </p:spPr>
        <p:txBody>
          <a:bodyPr/>
          <a:lstStyle/>
          <a:p>
            <a:r>
              <a:rPr lang="en-GB" dirty="0"/>
              <a:t>in the long-distance transport profit centre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E4DCAEDD-76C6-298E-DA3F-83A50C16BAD1}"/>
              </a:ext>
            </a:extLst>
          </p:cNvPr>
          <p:cNvSpPr txBox="1">
            <a:spLocks/>
          </p:cNvSpPr>
          <p:nvPr/>
        </p:nvSpPr>
        <p:spPr>
          <a:xfrm>
            <a:off x="720000" y="4811775"/>
            <a:ext cx="3157056" cy="43088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  <a:defRPr lang="de-DE" sz="1600" kern="1200" baseline="0" dirty="0" smtClean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sz="1400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+49 (0)221 390 – 1780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sz="1400" dirty="0" err="1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steffen.volkmer@rheincargo.com</a:t>
            </a:r>
            <a:endParaRPr lang="de-DE" sz="1400" dirty="0">
              <a:solidFill>
                <a:srgbClr val="004164"/>
              </a:solidFill>
              <a:effectLst/>
              <a:latin typeface="ITC Franklin Gothic Std" panose="020B0504030503020204" pitchFamily="34" charset="0"/>
            </a:endParaRPr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A4AF4BA4-87BB-DDBD-3B2C-80A29FD492FF}"/>
              </a:ext>
            </a:extLst>
          </p:cNvPr>
          <p:cNvSpPr txBox="1">
            <a:spLocks/>
          </p:cNvSpPr>
          <p:nvPr/>
        </p:nvSpPr>
        <p:spPr>
          <a:xfrm>
            <a:off x="728131" y="3608169"/>
            <a:ext cx="2340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200" kern="1200" cap="all" spc="100" baseline="0" dirty="0" smtClean="0">
                <a:solidFill>
                  <a:srgbClr val="004164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Steffen Volkmer</a:t>
            </a:r>
            <a:endParaRPr lang="de-DE" sz="1400" dirty="0">
              <a:solidFill>
                <a:srgbClr val="004164"/>
              </a:solidFill>
              <a:effectLst/>
              <a:latin typeface="ITC Franklin Gothic Std" panose="020B0504030503020204" pitchFamily="34" charset="0"/>
            </a:endParaRPr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4C7B9C4F-3A74-7D7A-F1B0-6BC048CDE3BA}"/>
              </a:ext>
            </a:extLst>
          </p:cNvPr>
          <p:cNvSpPr txBox="1">
            <a:spLocks/>
          </p:cNvSpPr>
          <p:nvPr/>
        </p:nvSpPr>
        <p:spPr>
          <a:xfrm>
            <a:off x="728130" y="4048434"/>
            <a:ext cx="262852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200" kern="1200" cap="all" spc="100" baseline="0" dirty="0" smtClean="0">
                <a:solidFill>
                  <a:srgbClr val="0C7FBE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E30613"/>
                </a:solidFill>
              </a:rPr>
              <a:t>Profit centre manager</a:t>
            </a:r>
          </a:p>
          <a:p>
            <a:r>
              <a:rPr lang="en-GB" sz="1400" dirty="0">
                <a:solidFill>
                  <a:srgbClr val="E30613"/>
                </a:solidFill>
              </a:rPr>
              <a:t>Long-distance transport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9CC4C63F-979A-EC64-70DD-19A4F131FBC8}"/>
              </a:ext>
            </a:extLst>
          </p:cNvPr>
          <p:cNvSpPr txBox="1">
            <a:spLocks/>
          </p:cNvSpPr>
          <p:nvPr/>
        </p:nvSpPr>
        <p:spPr>
          <a:xfrm>
            <a:off x="3541430" y="4811775"/>
            <a:ext cx="234813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  <a:defRPr lang="de-DE" sz="1600" kern="1200" baseline="0" dirty="0" smtClean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sz="1400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+49 (0)221 390 – 1178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sz="1400" dirty="0" err="1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necati.kula@rheincargo.com</a:t>
            </a:r>
            <a:endParaRPr lang="de-DE" sz="1400" dirty="0">
              <a:solidFill>
                <a:srgbClr val="004164"/>
              </a:solidFill>
              <a:effectLst/>
              <a:latin typeface="ITC Franklin Gothic Std" panose="020B0504030503020204" pitchFamily="34" charset="0"/>
            </a:endParaRPr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8B0B3923-7AC4-E875-11B3-C09EF2486EFB}"/>
              </a:ext>
            </a:extLst>
          </p:cNvPr>
          <p:cNvSpPr txBox="1">
            <a:spLocks/>
          </p:cNvSpPr>
          <p:nvPr/>
        </p:nvSpPr>
        <p:spPr>
          <a:xfrm>
            <a:off x="3549561" y="3608169"/>
            <a:ext cx="2340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200" kern="1200" cap="all" spc="100" baseline="0" dirty="0" smtClean="0">
                <a:solidFill>
                  <a:srgbClr val="004164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NECATI KULA</a:t>
            </a:r>
            <a:endParaRPr lang="de-DE" sz="1400" dirty="0">
              <a:solidFill>
                <a:srgbClr val="004164"/>
              </a:solidFill>
              <a:effectLst/>
              <a:latin typeface="ITC Franklin Gothic Std" panose="020B0504030503020204" pitchFamily="34" charset="0"/>
            </a:endParaRPr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689BE5FC-9E54-6F81-C6DD-5284D15EC4B6}"/>
              </a:ext>
            </a:extLst>
          </p:cNvPr>
          <p:cNvSpPr txBox="1">
            <a:spLocks/>
          </p:cNvSpPr>
          <p:nvPr/>
        </p:nvSpPr>
        <p:spPr>
          <a:xfrm>
            <a:off x="3549560" y="4048434"/>
            <a:ext cx="262852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200" kern="1200" cap="all" spc="100" baseline="0" dirty="0" smtClean="0">
                <a:solidFill>
                  <a:srgbClr val="0C7FBE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E30613"/>
                </a:solidFill>
              </a:rPr>
              <a:t>Sales</a:t>
            </a:r>
          </a:p>
          <a:p>
            <a:r>
              <a:rPr lang="en-GB" sz="1400" dirty="0">
                <a:solidFill>
                  <a:srgbClr val="E30613"/>
                </a:solidFill>
              </a:rPr>
              <a:t>Long-distance transport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F143C377-E502-14A3-C87C-2B6F305C7793}"/>
              </a:ext>
            </a:extLst>
          </p:cNvPr>
          <p:cNvSpPr txBox="1">
            <a:spLocks/>
          </p:cNvSpPr>
          <p:nvPr/>
        </p:nvSpPr>
        <p:spPr>
          <a:xfrm>
            <a:off x="6362072" y="3608169"/>
            <a:ext cx="2340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200" kern="1200" cap="all" spc="100" baseline="0" dirty="0" smtClean="0">
                <a:solidFill>
                  <a:srgbClr val="004164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Hendrik Otten</a:t>
            </a:r>
            <a:endParaRPr lang="de-DE" sz="1400" dirty="0">
              <a:solidFill>
                <a:srgbClr val="004164"/>
              </a:solidFill>
              <a:effectLst/>
              <a:latin typeface="ITC Franklin Gothic Std" panose="020B0504030503020204" pitchFamily="34" charset="0"/>
            </a:endParaRPr>
          </a:p>
        </p:txBody>
      </p:sp>
      <p:pic>
        <p:nvPicPr>
          <p:cNvPr id="17" name="Grafik 16" descr="Ein Bild, das Person, Menschliches Gesicht, Kleidung, Formelle Kleidung enthält.&#10;&#10;Automatisch generierte Beschreibung">
            <a:extLst>
              <a:ext uri="{FF2B5EF4-FFF2-40B4-BE49-F238E27FC236}">
                <a16:creationId xmlns:a16="http://schemas.microsoft.com/office/drawing/2014/main" id="{F56B5A0E-EB74-8760-12BF-2FA85AB3F1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22" y="1878150"/>
            <a:ext cx="1182511" cy="1550850"/>
          </a:xfrm>
          <a:prstGeom prst="rect">
            <a:avLst/>
          </a:prstGeom>
        </p:spPr>
      </p:pic>
      <p:pic>
        <p:nvPicPr>
          <p:cNvPr id="19" name="Grafik 18" descr="Ein Bild, das Person, Kleidung, Menschliches Gesicht, Formelle Kleidung enthält.&#10;&#10;Automatisch generierte Beschreibung">
            <a:extLst>
              <a:ext uri="{FF2B5EF4-FFF2-40B4-BE49-F238E27FC236}">
                <a16:creationId xmlns:a16="http://schemas.microsoft.com/office/drawing/2014/main" id="{B1391B01-6C21-E6C2-7E9A-03BB6E85E3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072" y="1878149"/>
            <a:ext cx="1180800" cy="1550850"/>
          </a:xfrm>
          <a:prstGeom prst="rect">
            <a:avLst/>
          </a:prstGeom>
        </p:spPr>
      </p:pic>
      <p:pic>
        <p:nvPicPr>
          <p:cNvPr id="22" name="Grafik 21" descr="Ein Bild, das Kleidung, Menschliches Gesicht, Person, Shirt enthält.&#10;&#10;Automatisch generierte Beschreibung">
            <a:extLst>
              <a:ext uri="{FF2B5EF4-FFF2-40B4-BE49-F238E27FC236}">
                <a16:creationId xmlns:a16="http://schemas.microsoft.com/office/drawing/2014/main" id="{4509F3DE-0DB0-53B9-2136-5A883BB296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6002" y="1863610"/>
            <a:ext cx="1180800" cy="1565389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2A1E731-74DA-87D1-CD2A-49045CDAC9AD}"/>
              </a:ext>
            </a:extLst>
          </p:cNvPr>
          <p:cNvSpPr txBox="1">
            <a:spLocks/>
          </p:cNvSpPr>
          <p:nvPr/>
        </p:nvSpPr>
        <p:spPr>
          <a:xfrm>
            <a:off x="6370180" y="4811775"/>
            <a:ext cx="3157056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  <a:defRPr lang="de-DE" sz="1600" kern="1200" baseline="0" dirty="0" smtClean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sz="1400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+49 (0)221 390 – 1173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sz="1400" dirty="0" err="1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hendrik.otten@rheincargo.com</a:t>
            </a:r>
            <a:endParaRPr lang="de-DE" sz="1400" dirty="0">
              <a:solidFill>
                <a:srgbClr val="004164"/>
              </a:solidFill>
              <a:effectLst/>
              <a:latin typeface="ITC Franklin Gothic Std" panose="020B0504030503020204" pitchFamily="34" charset="0"/>
            </a:endParaRPr>
          </a:p>
        </p:txBody>
      </p:sp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1D413809-CB21-66A2-EEF4-69752F8967AB}"/>
              </a:ext>
            </a:extLst>
          </p:cNvPr>
          <p:cNvSpPr txBox="1">
            <a:spLocks/>
          </p:cNvSpPr>
          <p:nvPr/>
        </p:nvSpPr>
        <p:spPr>
          <a:xfrm>
            <a:off x="6378311" y="4048434"/>
            <a:ext cx="262852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  <a:defRPr lang="de-DE" sz="1200" kern="1200" cap="all" spc="100" baseline="0" dirty="0" smtClean="0">
                <a:solidFill>
                  <a:srgbClr val="0C7FBE"/>
                </a:solidFill>
                <a:effectLst/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lang="de-DE" sz="2000" kern="1200" baseline="0" dirty="0" smtClean="0">
                <a:solidFill>
                  <a:srgbClr val="FFFFFF"/>
                </a:solidFill>
                <a:effectLst/>
                <a:latin typeface="ITC Franklin Gothic Std" panose="020B05040305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itchFamily="2" charset="2"/>
              <a:buNone/>
              <a:defRPr sz="2000" kern="1200" baseline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E30613"/>
                </a:solidFill>
              </a:rPr>
              <a:t>Sales</a:t>
            </a:r>
          </a:p>
          <a:p>
            <a:r>
              <a:rPr lang="en-GB" sz="1400" dirty="0">
                <a:solidFill>
                  <a:srgbClr val="E30613"/>
                </a:solidFill>
              </a:rPr>
              <a:t>Long-distance transport</a:t>
            </a:r>
          </a:p>
        </p:txBody>
      </p:sp>
    </p:spTree>
    <p:extLst>
      <p:ext uri="{BB962C8B-B14F-4D97-AF65-F5344CB8AC3E}">
        <p14:creationId xmlns:p14="http://schemas.microsoft.com/office/powerpoint/2010/main" val="418221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23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91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 descr="Ein Bild, das Text, Logo, Screenshot, Schrift enthält.&#10;&#10;Automatisch generierte Beschreibung">
            <a:extLst>
              <a:ext uri="{FF2B5EF4-FFF2-40B4-BE49-F238E27FC236}">
                <a16:creationId xmlns:a16="http://schemas.microsoft.com/office/drawing/2014/main" id="{F235C598-2F5A-5779-AEE0-8D494469BF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7132" y="3974017"/>
            <a:ext cx="836995" cy="781467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C6913D9-C4E4-433C-9A5E-AC5653AA8F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543049"/>
            <a:ext cx="10753200" cy="332399"/>
          </a:xfrm>
        </p:spPr>
        <p:txBody>
          <a:bodyPr/>
          <a:lstStyle/>
          <a:p>
            <a:r>
              <a:rPr lang="en-GB" dirty="0"/>
              <a:t>Actively protecting the environment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73E3D6-7A2B-AE37-BA92-7C0BD6AF0C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000" y="912812"/>
            <a:ext cx="10753200" cy="332399"/>
          </a:xfrm>
        </p:spPr>
        <p:txBody>
          <a:bodyPr/>
          <a:lstStyle/>
          <a:p>
            <a:r>
              <a:rPr lang="en-GB" dirty="0"/>
              <a:t>You can rely on this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047942-C46B-338B-F72F-213D25DD56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657" y="2807210"/>
            <a:ext cx="3309740" cy="1008994"/>
          </a:xfrm>
        </p:spPr>
        <p:txBody>
          <a:bodyPr>
            <a:spAutoFit/>
          </a:bodyPr>
          <a:lstStyle/>
          <a:p>
            <a:pPr algn="ctr"/>
            <a:r>
              <a:rPr lang="en-GB" dirty="0" err="1"/>
              <a:t>RheinCargo</a:t>
            </a:r>
            <a:r>
              <a:rPr lang="en-GB" dirty="0"/>
              <a:t> reduces energy consumption and emissions </a:t>
            </a:r>
            <a:br>
              <a:rPr lang="en-GB" dirty="0"/>
            </a:br>
            <a:r>
              <a:rPr lang="en-GB" dirty="0"/>
              <a:t>by consistently combining water, </a:t>
            </a:r>
            <a:br>
              <a:rPr lang="en-GB" dirty="0"/>
            </a:br>
            <a:r>
              <a:rPr lang="en-GB" dirty="0"/>
              <a:t>rail and road transport.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EE5D4FD-98E2-DF7A-CCDB-7147CBB2B3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E1B4990-F954-A1F8-60A9-47D98C51B1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b="1" spc="10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D21075D-B055-6400-5368-1733EB5BDBB6}"/>
              </a:ext>
            </a:extLst>
          </p:cNvPr>
          <p:cNvSpPr/>
          <p:nvPr/>
        </p:nvSpPr>
        <p:spPr>
          <a:xfrm>
            <a:off x="679527" y="1749056"/>
            <a:ext cx="3600000" cy="3960000"/>
          </a:xfrm>
          <a:prstGeom prst="rect">
            <a:avLst/>
          </a:prstGeom>
          <a:noFill/>
          <a:ln w="12700">
            <a:solidFill>
              <a:srgbClr val="0041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DE24B5C-511B-EEB4-8D0C-8CC7E2708B8B}"/>
              </a:ext>
            </a:extLst>
          </p:cNvPr>
          <p:cNvSpPr/>
          <p:nvPr/>
        </p:nvSpPr>
        <p:spPr>
          <a:xfrm>
            <a:off x="7872000" y="1749055"/>
            <a:ext cx="3600000" cy="1890000"/>
          </a:xfrm>
          <a:prstGeom prst="rect">
            <a:avLst/>
          </a:prstGeom>
          <a:noFill/>
          <a:ln w="12700">
            <a:solidFill>
              <a:srgbClr val="0041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7733097-54FB-4892-A772-CD81EA96C4A2}"/>
              </a:ext>
            </a:extLst>
          </p:cNvPr>
          <p:cNvSpPr/>
          <p:nvPr/>
        </p:nvSpPr>
        <p:spPr>
          <a:xfrm>
            <a:off x="4455763" y="1749056"/>
            <a:ext cx="3240000" cy="3960000"/>
          </a:xfrm>
          <a:prstGeom prst="rect">
            <a:avLst/>
          </a:prstGeom>
          <a:noFill/>
          <a:ln w="12700">
            <a:solidFill>
              <a:srgbClr val="0041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C6900B9-2C57-C011-9E77-66E65FA336DC}"/>
              </a:ext>
            </a:extLst>
          </p:cNvPr>
          <p:cNvSpPr/>
          <p:nvPr/>
        </p:nvSpPr>
        <p:spPr>
          <a:xfrm>
            <a:off x="7872000" y="3816204"/>
            <a:ext cx="3600000" cy="1893480"/>
          </a:xfrm>
          <a:prstGeom prst="rect">
            <a:avLst/>
          </a:prstGeom>
          <a:noFill/>
          <a:ln w="12700">
            <a:solidFill>
              <a:srgbClr val="0041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C723F749-80FD-BC6D-9AC9-DE6BAE82DB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0233" y="1791230"/>
            <a:ext cx="1805650" cy="1805650"/>
          </a:xfrm>
          <a:prstGeom prst="rect">
            <a:avLst/>
          </a:prstGeom>
        </p:spPr>
      </p:pic>
      <p:pic>
        <p:nvPicPr>
          <p:cNvPr id="14" name="Grafik 13" descr="Ein Bild, das Text, Logo, Screenshot, Schrift enthält.&#10;&#10;Automatisch generierte Beschreibung">
            <a:extLst>
              <a:ext uri="{FF2B5EF4-FFF2-40B4-BE49-F238E27FC236}">
                <a16:creationId xmlns:a16="http://schemas.microsoft.com/office/drawing/2014/main" id="{FC7B7BB9-0084-BE88-74E7-E7D6FCEA1E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7422" y="4809067"/>
            <a:ext cx="1146266" cy="755155"/>
          </a:xfrm>
          <a:prstGeom prst="rect">
            <a:avLst/>
          </a:prstGeom>
        </p:spPr>
      </p:pic>
      <p:pic>
        <p:nvPicPr>
          <p:cNvPr id="16" name="Grafik 15" descr="Ein Bild, das Text, Schrift, Screenshot enthält.&#10;&#10;Automatisch generierte Beschreibung">
            <a:extLst>
              <a:ext uri="{FF2B5EF4-FFF2-40B4-BE49-F238E27FC236}">
                <a16:creationId xmlns:a16="http://schemas.microsoft.com/office/drawing/2014/main" id="{98CF0B71-F80E-36AB-D85E-A8A58CFC2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36" y="4116289"/>
            <a:ext cx="3399583" cy="118041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78F13F3-6D18-56ED-7985-1BFE9565E3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530" t="62999" r="67274" b="6819"/>
          <a:stretch/>
        </p:blipFill>
        <p:spPr>
          <a:xfrm>
            <a:off x="2436999" y="2091554"/>
            <a:ext cx="463731" cy="49638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082269A-A517-E119-841C-FBC134F90C4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179" t="63397" r="66632" b="6423"/>
          <a:stretch/>
        </p:blipFill>
        <p:spPr>
          <a:xfrm>
            <a:off x="1940489" y="2091554"/>
            <a:ext cx="496510" cy="496389"/>
          </a:xfrm>
          <a:prstGeom prst="rect">
            <a:avLst/>
          </a:prstGeom>
        </p:spPr>
      </p:pic>
      <p:pic>
        <p:nvPicPr>
          <p:cNvPr id="22" name="Grafik 21" descr="Ein Bild, das Text, Kreis, Grafiken, Screenshot enthält.&#10;&#10;Automatisch generierte Beschreibung">
            <a:extLst>
              <a:ext uri="{FF2B5EF4-FFF2-40B4-BE49-F238E27FC236}">
                <a16:creationId xmlns:a16="http://schemas.microsoft.com/office/drawing/2014/main" id="{5E383645-DB05-7CA4-0D1F-85830AAF9CC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9042" y="1888990"/>
            <a:ext cx="2853914" cy="2421467"/>
          </a:xfrm>
          <a:prstGeom prst="rect">
            <a:avLst/>
          </a:prstGeom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BDC224C-AE0E-A888-C981-DFC8B4D9FFB7}"/>
              </a:ext>
            </a:extLst>
          </p:cNvPr>
          <p:cNvGrpSpPr/>
          <p:nvPr/>
        </p:nvGrpSpPr>
        <p:grpSpPr>
          <a:xfrm>
            <a:off x="5092466" y="4398150"/>
            <a:ext cx="2007068" cy="987245"/>
            <a:chOff x="2667000" y="4893732"/>
            <a:chExt cx="3993350" cy="1964267"/>
          </a:xfrm>
        </p:grpSpPr>
        <p:pic>
          <p:nvPicPr>
            <p:cNvPr id="24" name="Grafik 23" descr="Ein Bild, das Design, Text, Screenshot, Schrift enthält.&#10;&#10;Automatisch generierte Beschreibung">
              <a:extLst>
                <a:ext uri="{FF2B5EF4-FFF2-40B4-BE49-F238E27FC236}">
                  <a16:creationId xmlns:a16="http://schemas.microsoft.com/office/drawing/2014/main" id="{E90E5DBE-231F-6F9C-8A11-F5B8D6E5A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7000" y="4893732"/>
              <a:ext cx="1964267" cy="1964267"/>
            </a:xfrm>
            <a:prstGeom prst="rect">
              <a:avLst/>
            </a:prstGeom>
          </p:spPr>
        </p:pic>
        <p:pic>
          <p:nvPicPr>
            <p:cNvPr id="26" name="Grafik 25" descr="Ein Bild, das Text, Schrift, Design, Screenshot enthält.&#10;&#10;Automatisch generierte Beschreibung">
              <a:extLst>
                <a:ext uri="{FF2B5EF4-FFF2-40B4-BE49-F238E27FC236}">
                  <a16:creationId xmlns:a16="http://schemas.microsoft.com/office/drawing/2014/main" id="{09FB2E40-4483-A764-D863-8D2E50CB0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6083" y="4893732"/>
              <a:ext cx="1964267" cy="1964267"/>
            </a:xfrm>
            <a:prstGeom prst="rect">
              <a:avLst/>
            </a:prstGeom>
          </p:spPr>
        </p:pic>
      </p:grpSp>
      <p:pic>
        <p:nvPicPr>
          <p:cNvPr id="28" name="Grafik 27" descr="Ein Bild, das Text, Logo, Screenshot, Schrift enthält.&#10;&#10;Automatisch generierte Beschreibung">
            <a:extLst>
              <a:ext uri="{FF2B5EF4-FFF2-40B4-BE49-F238E27FC236}">
                <a16:creationId xmlns:a16="http://schemas.microsoft.com/office/drawing/2014/main" id="{29AB25FD-E83C-378C-2269-ABCA95B19E1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2922" y="4521051"/>
            <a:ext cx="1652560" cy="508296"/>
          </a:xfrm>
          <a:prstGeom prst="rect">
            <a:avLst/>
          </a:prstGeom>
        </p:spPr>
      </p:pic>
      <p:pic>
        <p:nvPicPr>
          <p:cNvPr id="29" name="Grafik 28" descr="Ein Bild, das Text, Logo, Screenshot, Schrift enthält.&#10;&#10;Automatisch generierte Beschreibung">
            <a:extLst>
              <a:ext uri="{FF2B5EF4-FFF2-40B4-BE49-F238E27FC236}">
                <a16:creationId xmlns:a16="http://schemas.microsoft.com/office/drawing/2014/main" id="{CE18D44B-A4C9-AC0F-DC3D-E466A4FA97B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817" y="3909403"/>
            <a:ext cx="1791777" cy="642840"/>
          </a:xfrm>
          <a:prstGeom prst="rect">
            <a:avLst/>
          </a:prstGeom>
        </p:spPr>
      </p:pic>
      <p:pic>
        <p:nvPicPr>
          <p:cNvPr id="31" name="Grafik 30" descr="Ein Bild, das Text, Logo, Screenshot, Schrift enthält.&#10;&#10;Automatisch generierte Beschreibung">
            <a:extLst>
              <a:ext uri="{FF2B5EF4-FFF2-40B4-BE49-F238E27FC236}">
                <a16:creationId xmlns:a16="http://schemas.microsoft.com/office/drawing/2014/main" id="{77FC63D0-4154-911C-DE5E-7E666600645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6154" y="5011220"/>
            <a:ext cx="1337974" cy="5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26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B8EE708-EADF-33A4-AFAA-F82F1B3037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3419" y="6498962"/>
            <a:ext cx="1062789" cy="184666"/>
          </a:xfrm>
          <a:prstGeom prst="rect">
            <a:avLst/>
          </a:prstGeom>
        </p:spPr>
        <p:txBody>
          <a:bodyPr/>
          <a:lstStyle/>
          <a:p>
            <a:fld id="{89D63397-472C-6047-82EE-08E7E8195458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F6DC066-7038-7348-9D63-D931D64AB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95814" y="6498962"/>
            <a:ext cx="1062789" cy="184666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b="1" spc="10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970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weiß, Design enthält.&#10;&#10;Automatisch generierte Beschreibung">
            <a:extLst>
              <a:ext uri="{FF2B5EF4-FFF2-40B4-BE49-F238E27FC236}">
                <a16:creationId xmlns:a16="http://schemas.microsoft.com/office/drawing/2014/main" id="{C50C1630-6ED9-87C8-EA4B-B4E8FD37AA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773" r="1574"/>
          <a:stretch/>
        </p:blipFill>
        <p:spPr>
          <a:xfrm>
            <a:off x="0" y="3467385"/>
            <a:ext cx="12192000" cy="2509741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808415B-CB96-C348-9153-0E7A91140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RheinCargo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D7D87D-8441-BD3D-0D36-D71F6C65C2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Modern service provider with a long-standing tradition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8285CF-2507-7EDB-2DBF-455B0F69A71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351213" y="4179330"/>
            <a:ext cx="6097587" cy="1085850"/>
          </a:xfrm>
        </p:spPr>
        <p:txBody>
          <a:bodyPr>
            <a:normAutofit/>
          </a:bodyPr>
          <a:lstStyle/>
          <a:p>
            <a:pPr marL="0" indent="0">
              <a:lnSpc>
                <a:spcPts val="202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dirty="0" err="1"/>
              <a:t>RheinCargo</a:t>
            </a:r>
            <a:r>
              <a:rPr lang="en-GB" sz="1600" dirty="0"/>
              <a:t> GmbH &amp; Co. KG was founded in 2012 as a joint venture between two companies: “</a:t>
            </a:r>
            <a:r>
              <a:rPr lang="en-GB" sz="1600" dirty="0" err="1"/>
              <a:t>Häfen</a:t>
            </a:r>
            <a:r>
              <a:rPr lang="en-GB" sz="1600" dirty="0"/>
              <a:t> und </a:t>
            </a:r>
            <a:r>
              <a:rPr lang="en-GB" sz="1600" dirty="0" err="1"/>
              <a:t>Güterverkehr</a:t>
            </a:r>
            <a:r>
              <a:rPr lang="en-GB" sz="1600" dirty="0"/>
              <a:t> Köln AG” (HGK) </a:t>
            </a:r>
            <a:br>
              <a:rPr lang="en-GB" sz="1600" dirty="0"/>
            </a:br>
            <a:r>
              <a:rPr lang="en-GB" sz="1600" dirty="0"/>
              <a:t>and “Neuss </a:t>
            </a:r>
            <a:r>
              <a:rPr lang="en-GB" sz="1600" dirty="0" err="1"/>
              <a:t>Düsseldorfer</a:t>
            </a:r>
            <a:r>
              <a:rPr lang="en-GB" sz="1600" dirty="0"/>
              <a:t> </a:t>
            </a:r>
            <a:r>
              <a:rPr lang="en-GB" sz="1600" dirty="0" err="1"/>
              <a:t>Häfen</a:t>
            </a:r>
            <a:r>
              <a:rPr lang="en-GB" sz="1600" dirty="0"/>
              <a:t> GmbH &amp; Co. KG” (NDH). </a:t>
            </a:r>
          </a:p>
          <a:p>
            <a:pPr marL="0" indent="0">
              <a:lnSpc>
                <a:spcPts val="202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dirty="0"/>
              <a:t>Each company has a 50 per cent holding in </a:t>
            </a:r>
            <a:r>
              <a:rPr lang="en-GB" sz="1600" dirty="0" err="1"/>
              <a:t>RheinCargo</a:t>
            </a:r>
            <a:r>
              <a:rPr lang="en-GB" sz="1600" dirty="0"/>
              <a:t>.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5DC283-924B-29F3-5804-3E5F2840C0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09044" y="6498962"/>
            <a:ext cx="1062789" cy="184666"/>
          </a:xfrm>
        </p:spPr>
        <p:txBody>
          <a:bodyPr/>
          <a:lstStyle/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7486D1A-CCC4-8AE4-9FCA-EED9855E6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81439" y="6498962"/>
            <a:ext cx="1062789" cy="184666"/>
          </a:xfrm>
        </p:spPr>
        <p:txBody>
          <a:bodyPr/>
          <a:lstStyle/>
          <a:p>
            <a:pPr algn="l"/>
            <a:r>
              <a:rPr lang="de-DE" b="1" spc="10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3BB07EC-2C4A-1889-4124-1DE42A6CD309}"/>
              </a:ext>
            </a:extLst>
          </p:cNvPr>
          <p:cNvSpPr txBox="1">
            <a:spLocks/>
          </p:cNvSpPr>
          <p:nvPr/>
        </p:nvSpPr>
        <p:spPr>
          <a:xfrm>
            <a:off x="334780" y="4343594"/>
            <a:ext cx="2022840" cy="757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2400" kern="1200" cap="all" spc="200" baseline="0" dirty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rgbClr val="00416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rgbClr val="00416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rgbClr val="00416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rgbClr val="00416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2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b="1" dirty="0">
                <a:latin typeface="ITC Franklin Gothic Std Book" panose="020B0504030503020204" pitchFamily="34" charset="0"/>
              </a:rPr>
              <a:t>Strong partner network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F3CB508E-8B5E-87EE-51C6-123AC80B9E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393" t="25873" r="2135" b="56210"/>
          <a:stretch/>
        </p:blipFill>
        <p:spPr>
          <a:xfrm>
            <a:off x="16399" y="1767046"/>
            <a:ext cx="12192000" cy="133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6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weiß, Design enthält.&#10;&#10;Automatisch generierte Beschreibung">
            <a:extLst>
              <a:ext uri="{FF2B5EF4-FFF2-40B4-BE49-F238E27FC236}">
                <a16:creationId xmlns:a16="http://schemas.microsoft.com/office/drawing/2014/main" id="{C50C1630-6ED9-87C8-EA4B-B4E8FD37AA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773" r="1574"/>
          <a:stretch/>
        </p:blipFill>
        <p:spPr>
          <a:xfrm>
            <a:off x="0" y="3467385"/>
            <a:ext cx="12192000" cy="2509741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808415B-CB96-C348-9153-0E7A91140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RheinCargo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D7D87D-8441-BD3D-0D36-D71F6C65C2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Expertise &amp; experience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8285CF-2507-7EDB-2DBF-455B0F69A71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351213" y="4089636"/>
            <a:ext cx="7469187" cy="1265238"/>
          </a:xfrm>
        </p:spPr>
        <p:txBody>
          <a:bodyPr anchor="ctr" anchorCtr="0">
            <a:normAutofit/>
          </a:bodyPr>
          <a:lstStyle/>
          <a:p>
            <a:pPr marL="0" indent="0">
              <a:lnSpc>
                <a:spcPts val="202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dirty="0"/>
              <a:t>Whether you need rail, waterway, port or factory transport – we have the individual solution for your transport requirements. Our expertise is based on decades of experience and extensive connections. Together with our partners, we cover the </a:t>
            </a:r>
            <a:br>
              <a:rPr lang="en-GB" sz="1600" dirty="0"/>
            </a:br>
            <a:r>
              <a:rPr lang="en-GB" sz="1600" dirty="0"/>
              <a:t>entire spectrum of the logistics industry so can offer you the best terms for your company’s success.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5DC283-924B-29F3-5804-3E5F2840C0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09044" y="6498962"/>
            <a:ext cx="1062789" cy="184666"/>
          </a:xfrm>
        </p:spPr>
        <p:txBody>
          <a:bodyPr/>
          <a:lstStyle/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7486D1A-CCC4-8AE4-9FCA-EED9855E6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81439" y="6498962"/>
            <a:ext cx="1062789" cy="184666"/>
          </a:xfrm>
        </p:spPr>
        <p:txBody>
          <a:bodyPr/>
          <a:lstStyle/>
          <a:p>
            <a:pPr algn="l"/>
            <a:r>
              <a:rPr lang="de-DE" b="1" spc="10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3BB07EC-2C4A-1889-4124-1DE42A6CD309}"/>
              </a:ext>
            </a:extLst>
          </p:cNvPr>
          <p:cNvSpPr txBox="1">
            <a:spLocks/>
          </p:cNvSpPr>
          <p:nvPr/>
        </p:nvSpPr>
        <p:spPr>
          <a:xfrm>
            <a:off x="334780" y="4471834"/>
            <a:ext cx="2022840" cy="5008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2400" kern="1200" cap="all" spc="200" baseline="0" dirty="0">
                <a:solidFill>
                  <a:srgbClr val="004164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rgbClr val="00416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rgbClr val="00416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rgbClr val="00416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rgbClr val="00416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2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b="1" dirty="0">
                <a:latin typeface="ITC Franklin Gothic Std Book" panose="020B0504030503020204" pitchFamily="34" charset="0"/>
              </a:rPr>
              <a:t>WELL POSITIONED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84FC6B5-C8E7-2356-688E-6E5F6B55AF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198" t="25873" r="3855" b="54068"/>
          <a:stretch/>
        </p:blipFill>
        <p:spPr>
          <a:xfrm>
            <a:off x="0" y="1767047"/>
            <a:ext cx="11997266" cy="148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2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808415B-CB96-C348-9153-0E7A91140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Performance </a:t>
            </a:r>
            <a:r>
              <a:rPr lang="de-DE" dirty="0" err="1"/>
              <a:t>figures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D7D87D-8441-BD3D-0D36-D71F6C65C2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YOU CAN COUNT ON THESE</a:t>
            </a:r>
          </a:p>
        </p:txBody>
      </p:sp>
      <p:sp>
        <p:nvSpPr>
          <p:cNvPr id="50" name="Textplatzhalter 49">
            <a:extLst>
              <a:ext uri="{FF2B5EF4-FFF2-40B4-BE49-F238E27FC236}">
                <a16:creationId xmlns:a16="http://schemas.microsoft.com/office/drawing/2014/main" id="{A6F22C71-72F9-539C-66BF-CC154C2CA7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HECTARES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5DC283-924B-29F3-5804-3E5F2840C0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7486D1A-CCC4-8AE4-9FCA-EED9855E6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b="1" spc="10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51" name="Textplatzhalter 50">
            <a:extLst>
              <a:ext uri="{FF2B5EF4-FFF2-40B4-BE49-F238E27FC236}">
                <a16:creationId xmlns:a16="http://schemas.microsoft.com/office/drawing/2014/main" id="{6D585AD8-F9C3-E046-92A1-FEDF8D0B7E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389987"/>
            <a:ext cx="2160000" cy="246221"/>
          </a:xfrm>
        </p:spPr>
        <p:txBody>
          <a:bodyPr/>
          <a:lstStyle/>
          <a:p>
            <a:r>
              <a:rPr lang="de-DE" dirty="0"/>
              <a:t>Port Area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5C214EE-2FC3-12EA-6DD6-41599C7A17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720</a:t>
            </a:r>
          </a:p>
        </p:txBody>
      </p:sp>
      <p:sp>
        <p:nvSpPr>
          <p:cNvPr id="52" name="Textplatzhalter 51">
            <a:extLst>
              <a:ext uri="{FF2B5EF4-FFF2-40B4-BE49-F238E27FC236}">
                <a16:creationId xmlns:a16="http://schemas.microsoft.com/office/drawing/2014/main" id="{C242E4CE-BE4B-2B6B-58BE-E156CD6C6270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20000" y="3676158"/>
            <a:ext cx="2160000" cy="246221"/>
          </a:xfrm>
        </p:spPr>
        <p:txBody>
          <a:bodyPr/>
          <a:lstStyle/>
          <a:p>
            <a:r>
              <a:rPr lang="en-GB" dirty="0"/>
              <a:t>MILLION TEU</a:t>
            </a:r>
          </a:p>
        </p:txBody>
      </p:sp>
      <p:sp>
        <p:nvSpPr>
          <p:cNvPr id="53" name="Textplatzhalter 52">
            <a:extLst>
              <a:ext uri="{FF2B5EF4-FFF2-40B4-BE49-F238E27FC236}">
                <a16:creationId xmlns:a16="http://schemas.microsoft.com/office/drawing/2014/main" id="{451C4B95-CC41-C246-DA92-E79C65C91E0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de-DE" dirty="0"/>
              <a:t>Intermodal </a:t>
            </a:r>
            <a:r>
              <a:rPr lang="de-DE" dirty="0" err="1"/>
              <a:t>traffic</a:t>
            </a:r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7E025BE2-FBA3-C4BC-F41C-804E321764E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lang="de-DE" dirty="0"/>
              <a:t>1,1</a:t>
            </a:r>
          </a:p>
        </p:txBody>
      </p:sp>
      <p:sp>
        <p:nvSpPr>
          <p:cNvPr id="54" name="Textplatzhalter 53">
            <a:extLst>
              <a:ext uri="{FF2B5EF4-FFF2-40B4-BE49-F238E27FC236}">
                <a16:creationId xmlns:a16="http://schemas.microsoft.com/office/drawing/2014/main" id="{67ECC58D-FA3B-8033-B183-C1E33429860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de-DE" dirty="0"/>
              <a:t>Million </a:t>
            </a:r>
            <a:r>
              <a:rPr lang="de-DE" dirty="0" err="1"/>
              <a:t>Tonnes</a:t>
            </a:r>
            <a:endParaRPr lang="de-DE" dirty="0"/>
          </a:p>
        </p:txBody>
      </p:sp>
      <p:sp>
        <p:nvSpPr>
          <p:cNvPr id="55" name="Textplatzhalter 54">
            <a:extLst>
              <a:ext uri="{FF2B5EF4-FFF2-40B4-BE49-F238E27FC236}">
                <a16:creationId xmlns:a16="http://schemas.microsoft.com/office/drawing/2014/main" id="{6EE80578-3ABE-BF32-0009-0C03CACC4EE5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r>
              <a:rPr lang="de-DE" dirty="0"/>
              <a:t>Port </a:t>
            </a:r>
            <a:r>
              <a:rPr lang="de-DE" dirty="0" err="1"/>
              <a:t>traffic</a:t>
            </a:r>
            <a:endParaRPr lang="de-DE" dirty="0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AB063CE-CE09-88E3-70DE-235510591C49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r>
              <a:rPr lang="de-DE" dirty="0"/>
              <a:t>18</a:t>
            </a:r>
          </a:p>
        </p:txBody>
      </p:sp>
      <p:sp>
        <p:nvSpPr>
          <p:cNvPr id="56" name="Textplatzhalter 55">
            <a:extLst>
              <a:ext uri="{FF2B5EF4-FFF2-40B4-BE49-F238E27FC236}">
                <a16:creationId xmlns:a16="http://schemas.microsoft.com/office/drawing/2014/main" id="{EE2A1B97-BE05-322E-F8A1-BF20EF871D7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own</a:t>
            </a:r>
          </a:p>
        </p:txBody>
      </p:sp>
      <p:sp>
        <p:nvSpPr>
          <p:cNvPr id="57" name="Textplatzhalter 56">
            <a:extLst>
              <a:ext uri="{FF2B5EF4-FFF2-40B4-BE49-F238E27FC236}">
                <a16:creationId xmlns:a16="http://schemas.microsoft.com/office/drawing/2014/main" id="{6DCC7449-7C21-DE3B-8E54-C6D519149F16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3584556" y="2389987"/>
            <a:ext cx="2160000" cy="246221"/>
          </a:xfrm>
        </p:spPr>
        <p:txBody>
          <a:bodyPr/>
          <a:lstStyle/>
          <a:p>
            <a:r>
              <a:rPr lang="de-DE" dirty="0"/>
              <a:t>Crane </a:t>
            </a:r>
            <a:r>
              <a:rPr lang="de-DE" dirty="0" err="1"/>
              <a:t>systems</a:t>
            </a:r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44D0EB4B-D835-B255-5649-D3E528B625D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r>
              <a:rPr lang="de-DE" dirty="0"/>
              <a:t>48</a:t>
            </a:r>
          </a:p>
        </p:txBody>
      </p:sp>
      <p:sp>
        <p:nvSpPr>
          <p:cNvPr id="58" name="Textplatzhalter 57">
            <a:extLst>
              <a:ext uri="{FF2B5EF4-FFF2-40B4-BE49-F238E27FC236}">
                <a16:creationId xmlns:a16="http://schemas.microsoft.com/office/drawing/2014/main" id="{8A202E18-CB11-B6F1-5FFE-60514A717B8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own</a:t>
            </a:r>
          </a:p>
        </p:txBody>
      </p:sp>
      <p:sp>
        <p:nvSpPr>
          <p:cNvPr id="59" name="Textplatzhalter 58">
            <a:extLst>
              <a:ext uri="{FF2B5EF4-FFF2-40B4-BE49-F238E27FC236}">
                <a16:creationId xmlns:a16="http://schemas.microsoft.com/office/drawing/2014/main" id="{C20F2BC1-DE16-44B3-98D0-B0643A66947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r>
              <a:rPr lang="en-GB" dirty="0"/>
              <a:t>LOCOMOTIVES</a:t>
            </a:r>
            <a:endParaRPr lang="de-DE" dirty="0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2DEF5B01-184D-53C1-DB78-8B802A98032B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r>
              <a:rPr lang="de-DE" dirty="0"/>
              <a:t>102</a:t>
            </a:r>
          </a:p>
        </p:txBody>
      </p:sp>
      <p:sp>
        <p:nvSpPr>
          <p:cNvPr id="60" name="Textplatzhalter 59">
            <a:extLst>
              <a:ext uri="{FF2B5EF4-FFF2-40B4-BE49-F238E27FC236}">
                <a16:creationId xmlns:a16="http://schemas.microsoft.com/office/drawing/2014/main" id="{FC5E49EA-12D1-58B7-33AB-0C229543E952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r>
              <a:rPr lang="de-DE" dirty="0"/>
              <a:t>Billion </a:t>
            </a:r>
            <a:r>
              <a:rPr lang="de-DE" dirty="0" err="1"/>
              <a:t>ntkm</a:t>
            </a:r>
            <a:endParaRPr lang="de-DE" dirty="0"/>
          </a:p>
        </p:txBody>
      </p:sp>
      <p:sp>
        <p:nvSpPr>
          <p:cNvPr id="61" name="Textplatzhalter 60">
            <a:extLst>
              <a:ext uri="{FF2B5EF4-FFF2-40B4-BE49-F238E27FC236}">
                <a16:creationId xmlns:a16="http://schemas.microsoft.com/office/drawing/2014/main" id="{1F286083-16CE-EA66-CBEA-E474FF08410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9313666" y="2389987"/>
            <a:ext cx="2160000" cy="246221"/>
          </a:xfrm>
        </p:spPr>
        <p:txBody>
          <a:bodyPr/>
          <a:lstStyle/>
          <a:p>
            <a:r>
              <a:rPr lang="en-GB" dirty="0"/>
              <a:t>TRANSPORT capacity</a:t>
            </a:r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C044CBEE-7AEB-375C-34DE-9A37EF76D814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r>
              <a:rPr lang="de-DE" dirty="0"/>
              <a:t>2.6</a:t>
            </a:r>
          </a:p>
        </p:txBody>
      </p:sp>
      <p:sp>
        <p:nvSpPr>
          <p:cNvPr id="62" name="Textplatzhalter 61">
            <a:extLst>
              <a:ext uri="{FF2B5EF4-FFF2-40B4-BE49-F238E27FC236}">
                <a16:creationId xmlns:a16="http://schemas.microsoft.com/office/drawing/2014/main" id="{B0297ADA-32D8-1C94-3EB6-ABB9562F0C47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3573267" y="5282179"/>
            <a:ext cx="2160000" cy="246221"/>
          </a:xfrm>
        </p:spPr>
        <p:txBody>
          <a:bodyPr/>
          <a:lstStyle/>
          <a:p>
            <a:r>
              <a:rPr lang="de-DE" dirty="0"/>
              <a:t>Million </a:t>
            </a:r>
            <a:r>
              <a:rPr lang="de-DE" dirty="0" err="1"/>
              <a:t>Tonnes</a:t>
            </a:r>
            <a:endParaRPr lang="de-DE" dirty="0"/>
          </a:p>
        </p:txBody>
      </p:sp>
      <p:sp>
        <p:nvSpPr>
          <p:cNvPr id="63" name="Textplatzhalter 62">
            <a:extLst>
              <a:ext uri="{FF2B5EF4-FFF2-40B4-BE49-F238E27FC236}">
                <a16:creationId xmlns:a16="http://schemas.microsoft.com/office/drawing/2014/main" id="{80CC31CC-565E-66A5-93AC-E9C7F280BE3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de-DE" dirty="0" err="1"/>
              <a:t>Water-side</a:t>
            </a:r>
            <a:endParaRPr lang="de-DE" dirty="0"/>
          </a:p>
        </p:txBody>
      </p: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86667303-A153-C055-1459-D67D61AC3462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/>
        <p:txBody>
          <a:bodyPr/>
          <a:lstStyle/>
          <a:p>
            <a:r>
              <a:rPr lang="de-DE" dirty="0"/>
              <a:t>12.9</a:t>
            </a:r>
          </a:p>
        </p:txBody>
      </p:sp>
      <p:sp>
        <p:nvSpPr>
          <p:cNvPr id="64" name="Textplatzhalter 63">
            <a:extLst>
              <a:ext uri="{FF2B5EF4-FFF2-40B4-BE49-F238E27FC236}">
                <a16:creationId xmlns:a16="http://schemas.microsoft.com/office/drawing/2014/main" id="{8BECAC96-29C3-1CA3-846B-B2CC31CC22F8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/>
        <p:txBody>
          <a:bodyPr/>
          <a:lstStyle/>
          <a:p>
            <a:r>
              <a:rPr lang="en-GB" dirty="0"/>
              <a:t>Employees</a:t>
            </a:r>
            <a:endParaRPr lang="de-DE" dirty="0"/>
          </a:p>
        </p:txBody>
      </p:sp>
      <p:sp>
        <p:nvSpPr>
          <p:cNvPr id="65" name="Textplatzhalter 64">
            <a:extLst>
              <a:ext uri="{FF2B5EF4-FFF2-40B4-BE49-F238E27FC236}">
                <a16:creationId xmlns:a16="http://schemas.microsoft.com/office/drawing/2014/main" id="{3596E632-7BAC-075B-2E0C-D94C40BB8FB9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/>
        <p:txBody>
          <a:bodyPr/>
          <a:lstStyle/>
          <a:p>
            <a:r>
              <a:rPr lang="de-DE" dirty="0"/>
              <a:t>In total</a:t>
            </a:r>
          </a:p>
        </p:txBody>
      </p:sp>
      <p:sp>
        <p:nvSpPr>
          <p:cNvPr id="43" name="Textplatzhalter 42">
            <a:extLst>
              <a:ext uri="{FF2B5EF4-FFF2-40B4-BE49-F238E27FC236}">
                <a16:creationId xmlns:a16="http://schemas.microsoft.com/office/drawing/2014/main" id="{BCC4052B-45CB-6E80-58E3-D6C658E2391B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/>
        <p:txBody>
          <a:bodyPr/>
          <a:lstStyle/>
          <a:p>
            <a:r>
              <a:rPr lang="de-DE" dirty="0"/>
              <a:t>765</a:t>
            </a:r>
          </a:p>
        </p:txBody>
      </p:sp>
      <p:sp>
        <p:nvSpPr>
          <p:cNvPr id="66" name="Textplatzhalter 65">
            <a:extLst>
              <a:ext uri="{FF2B5EF4-FFF2-40B4-BE49-F238E27FC236}">
                <a16:creationId xmlns:a16="http://schemas.microsoft.com/office/drawing/2014/main" id="{39E3F557-4463-E011-CB3C-BB226127EFC5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9313666" y="3676158"/>
            <a:ext cx="2160000" cy="246221"/>
          </a:xfrm>
        </p:spPr>
        <p:txBody>
          <a:bodyPr/>
          <a:lstStyle/>
          <a:p>
            <a:r>
              <a:rPr lang="de-DE" dirty="0"/>
              <a:t>Million </a:t>
            </a:r>
            <a:r>
              <a:rPr lang="de-DE" dirty="0" err="1"/>
              <a:t>Tonnes</a:t>
            </a:r>
            <a:endParaRPr lang="de-DE" dirty="0"/>
          </a:p>
        </p:txBody>
      </p:sp>
      <p:sp>
        <p:nvSpPr>
          <p:cNvPr id="67" name="Textplatzhalter 66">
            <a:extLst>
              <a:ext uri="{FF2B5EF4-FFF2-40B4-BE49-F238E27FC236}">
                <a16:creationId xmlns:a16="http://schemas.microsoft.com/office/drawing/2014/main" id="{E08E28EB-F250-1CFB-D389-E6DC9C8028F5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9205666" y="3972492"/>
            <a:ext cx="2376000" cy="246221"/>
          </a:xfrm>
        </p:spPr>
        <p:txBody>
          <a:bodyPr/>
          <a:lstStyle/>
          <a:p>
            <a:r>
              <a:rPr lang="de-DE" dirty="0" err="1"/>
              <a:t>Goods</a:t>
            </a:r>
            <a:r>
              <a:rPr lang="de-DE" dirty="0"/>
              <a:t> </a:t>
            </a:r>
            <a:r>
              <a:rPr lang="de-DE" dirty="0" err="1"/>
              <a:t>Transported</a:t>
            </a:r>
            <a:endParaRPr lang="de-DE" dirty="0"/>
          </a:p>
        </p:txBody>
      </p:sp>
      <p:sp>
        <p:nvSpPr>
          <p:cNvPr id="46" name="Textplatzhalter 45">
            <a:extLst>
              <a:ext uri="{FF2B5EF4-FFF2-40B4-BE49-F238E27FC236}">
                <a16:creationId xmlns:a16="http://schemas.microsoft.com/office/drawing/2014/main" id="{5D4C8464-496E-D429-DA0A-A8F04F6B9184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/>
        <p:txBody>
          <a:bodyPr/>
          <a:lstStyle/>
          <a:p>
            <a:r>
              <a:rPr lang="de-DE" dirty="0"/>
              <a:t>18,6</a:t>
            </a:r>
          </a:p>
        </p:txBody>
      </p:sp>
      <p:sp>
        <p:nvSpPr>
          <p:cNvPr id="68" name="Textplatzhalter 67">
            <a:extLst>
              <a:ext uri="{FF2B5EF4-FFF2-40B4-BE49-F238E27FC236}">
                <a16:creationId xmlns:a16="http://schemas.microsoft.com/office/drawing/2014/main" id="{A9C746DA-FAAB-0573-8E8E-2451E6E9A36D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/>
        <p:txBody>
          <a:bodyPr/>
          <a:lstStyle/>
          <a:p>
            <a:r>
              <a:rPr lang="de-DE" dirty="0"/>
              <a:t>Trainees</a:t>
            </a:r>
          </a:p>
        </p:txBody>
      </p:sp>
      <p:sp>
        <p:nvSpPr>
          <p:cNvPr id="49" name="Textplatzhalter 48">
            <a:extLst>
              <a:ext uri="{FF2B5EF4-FFF2-40B4-BE49-F238E27FC236}">
                <a16:creationId xmlns:a16="http://schemas.microsoft.com/office/drawing/2014/main" id="{F0D609DC-1CCE-0732-0891-705E37995951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/>
        <p:txBody>
          <a:bodyPr/>
          <a:lstStyle/>
          <a:p>
            <a:r>
              <a:rPr lang="de-DE"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190069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540AC7F-4B0A-AB4B-D49A-AD4E1C4F43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Your contact point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49153D-E7D1-5FA7-6DA9-19B2436454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The profit centre managers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9C9CC0-1A08-2939-D8D6-06C5CF7C33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3D37999-171E-4140-A7D8-D8682B059E96}" type="datetime3">
              <a:rPr lang="de-DE" smtClean="0"/>
              <a:t>17/04/25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904951-FC7A-DAEF-6A8C-47B00A9DE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b="1" spc="100">
                <a:latin typeface="Franklin Gothic Demi" panose="020B0603020102020204" pitchFamily="34" charset="0"/>
              </a:rPr>
              <a:t>RHEINCARGO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C7B0B62-4483-91B8-5947-1E3AAAA6A9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8131" y="5139658"/>
            <a:ext cx="2340000" cy="184666"/>
          </a:xfrm>
        </p:spPr>
        <p:txBody>
          <a:bodyPr/>
          <a:lstStyle/>
          <a:p>
            <a:r>
              <a:rPr lang="de-DE" b="1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Lukas Klippel</a:t>
            </a:r>
            <a:endParaRPr lang="de-DE" dirty="0">
              <a:solidFill>
                <a:srgbClr val="004164"/>
              </a:solidFill>
              <a:effectLst/>
              <a:latin typeface="ITC Franklin Gothic Std" panose="020B0504030503020204" pitchFamily="34" charset="0"/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F149088-481E-D902-99F3-FFCC92E11A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8131" y="5359791"/>
            <a:ext cx="2340000" cy="184666"/>
          </a:xfrm>
        </p:spPr>
        <p:txBody>
          <a:bodyPr/>
          <a:lstStyle/>
          <a:p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Profit centre manager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4E286E8-73FD-082B-F296-D13AB51A72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Ports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BE01AE0-98EC-4780-270E-B23B2E36E2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72375" y="5139658"/>
            <a:ext cx="1975529" cy="184666"/>
          </a:xfrm>
        </p:spPr>
        <p:txBody>
          <a:bodyPr/>
          <a:lstStyle/>
          <a:p>
            <a:r>
              <a:rPr lang="de-DE" b="1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Steffen Volkmer</a:t>
            </a:r>
            <a:endParaRPr lang="de-DE" dirty="0">
              <a:solidFill>
                <a:srgbClr val="004164"/>
              </a:solidFill>
              <a:effectLst/>
              <a:latin typeface="ITC Franklin Gothic Std" panose="020B0504030503020204" pitchFamily="34" charset="0"/>
            </a:endParaRP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4F1D554-73DB-2DA8-A43F-CD15820F28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72375" y="5359791"/>
            <a:ext cx="2340000" cy="369332"/>
          </a:xfrm>
        </p:spPr>
        <p:txBody>
          <a:bodyPr/>
          <a:lstStyle/>
          <a:p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Profit centre manager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C98087F6-57D4-A70D-A813-1C1F58DBF4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72375" y="5579923"/>
            <a:ext cx="2340000" cy="365265"/>
          </a:xfrm>
        </p:spPr>
        <p:txBody>
          <a:bodyPr/>
          <a:lstStyle/>
          <a:p>
            <a:r>
              <a:rPr lang="en-GB" dirty="0"/>
              <a:t>Long-distance transport</a:t>
            </a:r>
          </a:p>
          <a:p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9296BE3-DB6C-BC7B-9223-149F98B97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4132" y="5139658"/>
            <a:ext cx="2340000" cy="184666"/>
          </a:xfrm>
        </p:spPr>
        <p:txBody>
          <a:bodyPr/>
          <a:lstStyle/>
          <a:p>
            <a:r>
              <a:rPr lang="de-DE" b="1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CAROLINE CALMUND</a:t>
            </a:r>
            <a:endParaRPr lang="de-DE" dirty="0">
              <a:solidFill>
                <a:srgbClr val="004164"/>
              </a:solidFill>
              <a:effectLst/>
              <a:latin typeface="ITC Franklin Gothic Std" panose="020B0504030503020204" pitchFamily="34" charset="0"/>
            </a:endParaRP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13F355BA-F864-3B1A-A26C-8FF3FFA166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4132" y="5359791"/>
            <a:ext cx="2340000" cy="184666"/>
          </a:xfrm>
        </p:spPr>
        <p:txBody>
          <a:bodyPr/>
          <a:lstStyle/>
          <a:p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Profit centre manager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589BD5A-0FB3-BD16-A6C5-243C15B4E70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Regional </a:t>
            </a:r>
            <a:r>
              <a:rPr lang="de-DE" dirty="0" err="1"/>
              <a:t>transport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C9A1DFD-B954-9C2D-313F-24712832D2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99790" y="5139658"/>
            <a:ext cx="2340000" cy="184666"/>
          </a:xfrm>
        </p:spPr>
        <p:txBody>
          <a:bodyPr/>
          <a:lstStyle/>
          <a:p>
            <a:r>
              <a:rPr lang="de-DE" b="1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Timo Reuter</a:t>
            </a:r>
            <a:endParaRPr lang="de-DE" dirty="0">
              <a:solidFill>
                <a:srgbClr val="004164"/>
              </a:solidFill>
              <a:effectLst/>
              <a:latin typeface="ITC Franklin Gothic Std" panose="020B0504030503020204" pitchFamily="34" charset="0"/>
            </a:endParaRP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AB276585-22F0-BF1C-B80B-49402C62682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799790" y="5359791"/>
            <a:ext cx="2340000" cy="184666"/>
          </a:xfrm>
        </p:spPr>
        <p:txBody>
          <a:bodyPr/>
          <a:lstStyle/>
          <a:p>
            <a:r>
              <a:rPr lang="en-GB" dirty="0">
                <a:solidFill>
                  <a:srgbClr val="004164"/>
                </a:solidFill>
                <a:effectLst/>
                <a:latin typeface="ITC Franklin Gothic Std" panose="020B0504030503020204" pitchFamily="34" charset="0"/>
              </a:rPr>
              <a:t>Profit centre manager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A6068A95-0E04-CAF0-AAA0-BA671159F39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e-DE" dirty="0"/>
              <a:t>Plant </a:t>
            </a:r>
            <a:r>
              <a:rPr lang="de-DE" dirty="0" err="1"/>
              <a:t>transport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008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heinCargo – Allgemei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1327</Words>
  <Application>Microsoft Office PowerPoint</Application>
  <PresentationFormat>Breitbild</PresentationFormat>
  <Paragraphs>314</Paragraphs>
  <Slides>32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40" baseType="lpstr">
      <vt:lpstr>Aptos</vt:lpstr>
      <vt:lpstr>Arial</vt:lpstr>
      <vt:lpstr>Franklin Gothic Book</vt:lpstr>
      <vt:lpstr>Franklin Gothic Demi</vt:lpstr>
      <vt:lpstr>ITC Franklin Gothic Std</vt:lpstr>
      <vt:lpstr>ITC Franklin Gothic Std Book</vt:lpstr>
      <vt:lpstr>Symbol</vt:lpstr>
      <vt:lpstr>RheinCargo – Allgemein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Stephanie Podobinski | STORYGRAPHERS</dc:creator>
  <cp:lastModifiedBy>Hartung, Margit</cp:lastModifiedBy>
  <cp:revision>85</cp:revision>
  <dcterms:created xsi:type="dcterms:W3CDTF">2024-04-16T09:24:28Z</dcterms:created>
  <dcterms:modified xsi:type="dcterms:W3CDTF">2025-04-17T12:11:37Z</dcterms:modified>
</cp:coreProperties>
</file>